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9144000" cy="5143500" type="screen16x9"/>
  <p:notesSz cx="6858000" cy="9144000"/>
  <p:embeddedFontLst>
    <p:embeddedFont>
      <p:font typeface="Merriweather" pitchFamily="2" charset="77"/>
      <p:regular r:id="rId23"/>
      <p:bold r:id="rId24"/>
      <p:italic r:id="rId25"/>
      <p:boldItalic r:id="rId26"/>
    </p:embeddedFont>
    <p:embeddedFont>
      <p:font typeface="Oswald" pitchFamily="2" charset="77"/>
      <p:regular r:id="rId27"/>
      <p:bold r:id="rId28"/>
    </p:embeddedFont>
    <p:embeddedFont>
      <p:font typeface="Proxima Nova" panose="02000506030000020004" pitchFamily="2" charset="0"/>
      <p:regular r:id="rId29"/>
      <p:bold r:id="rId30"/>
      <p:italic r:id="rId31"/>
      <p:boldItalic r:id="rId32"/>
    </p:embeddedFont>
    <p:embeddedFont>
      <p:font typeface="Roboto" panose="02000000000000000000" pitchFamily="2" charset="0"/>
      <p:regular r:id="rId33"/>
      <p:bold r:id="rId34"/>
      <p:italic r:id="rId35"/>
      <p:bold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A162FD7-A347-4773-B510-D60F1D71FF9E}">
  <a:tblStyle styleId="{8A162FD7-A347-4773-B510-D60F1D71FF9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48"/>
  </p:normalViewPr>
  <p:slideViewPr>
    <p:cSldViewPr snapToGrid="0">
      <p:cViewPr varScale="1">
        <p:scale>
          <a:sx n="150" d="100"/>
          <a:sy n="150" d="100"/>
        </p:scale>
        <p:origin x="424" y="16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1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29fa56a799e_2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29fa56a799e_2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623b36cf33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2623b36cf33_0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F0F0F"/>
              </a:buClr>
              <a:buSzPts val="1400"/>
              <a:buFont typeface="Roboto"/>
              <a:buChar char="○"/>
            </a:pPr>
            <a:r>
              <a:rPr lang="en" sz="1400">
                <a:solidFill>
                  <a:srgbClr val="0F0F0F"/>
                </a:solidFill>
                <a:latin typeface="Roboto"/>
                <a:ea typeface="Roboto"/>
                <a:cs typeface="Roboto"/>
                <a:sym typeface="Roboto"/>
              </a:rPr>
              <a:t>Generally, not much variability in holiday vs non-holiday Diesel experience very low sales on Thanksgiving, Christmas Eve, Christmas and New Years holidays</a:t>
            </a:r>
            <a:endParaRPr sz="1400">
              <a:solidFill>
                <a:srgbClr val="0F0F0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F0F0F"/>
              </a:buClr>
              <a:buSzPts val="1400"/>
              <a:buFont typeface="Roboto"/>
              <a:buChar char="○"/>
            </a:pPr>
            <a:r>
              <a:rPr lang="en" sz="1200">
                <a:solidFill>
                  <a:srgbClr val="0F0F0F"/>
                </a:solidFill>
                <a:latin typeface="Roboto"/>
                <a:ea typeface="Roboto"/>
                <a:cs typeface="Roboto"/>
                <a:sym typeface="Roboto"/>
              </a:rPr>
              <a:t>as an outlier due to exceptionally high diesel sales</a:t>
            </a:r>
            <a:endParaRPr sz="1400">
              <a:solidFill>
                <a:srgbClr val="0F0F0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9fa56a799e_2_1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29fa56a799e_2_1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One of the predictors that greatly reduced our test store’s Diesel and Unleaded RMSE was including national Diesel and Unleaded prices.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While trend between Unleaded prices and Unleaded sales aren’t completely 1:1, we do see an increase in Unleaded sales at the same time that Unleaded prices increase which may explain the spike in residuals chart towards the end of the time series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623b36cf33_0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2623b36cf33_0_1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21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F0F0F"/>
              </a:buClr>
              <a:buSzPts val="1000"/>
              <a:buFont typeface="Proxima Nova"/>
              <a:buChar char="●"/>
            </a:pPr>
            <a:r>
              <a:rPr lang="en" sz="1000">
                <a:solidFill>
                  <a:srgbClr val="0F0F0F"/>
                </a:solidFill>
                <a:latin typeface="Proxima Nova"/>
                <a:ea typeface="Proxima Nova"/>
                <a:cs typeface="Proxima Nova"/>
                <a:sym typeface="Proxima Nova"/>
              </a:rPr>
              <a:t>We have developed a rolling forecast model using Prophet that produces daily sales predictions for a new store</a:t>
            </a:r>
            <a:endParaRPr sz="1000">
              <a:solidFill>
                <a:srgbClr val="0F0F0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F0F0F"/>
              </a:buClr>
              <a:buSzPts val="1000"/>
              <a:buFont typeface="Proxima Nova"/>
              <a:buChar char="●"/>
            </a:pPr>
            <a:r>
              <a:rPr lang="en" sz="1000">
                <a:solidFill>
                  <a:srgbClr val="0F0F0F"/>
                </a:solidFill>
                <a:latin typeface="Proxima Nova"/>
                <a:ea typeface="Proxima Nova"/>
                <a:cs typeface="Proxima Nova"/>
                <a:sym typeface="Proxima Nova"/>
              </a:rPr>
              <a:t>Assuming an average benchmark score from the 37 stores, Maverik would have experienced an average </a:t>
            </a:r>
            <a:r>
              <a:rPr lang="en" sz="1000" b="1" i="1">
                <a:solidFill>
                  <a:srgbClr val="0F0F0F"/>
                </a:solidFill>
                <a:latin typeface="Proxima Nova"/>
                <a:ea typeface="Proxima Nova"/>
                <a:cs typeface="Proxima Nova"/>
                <a:sym typeface="Proxima Nova"/>
              </a:rPr>
              <a:t>73% error reduction </a:t>
            </a:r>
            <a:r>
              <a:rPr lang="en" sz="1000">
                <a:solidFill>
                  <a:srgbClr val="0F0F0F"/>
                </a:solidFill>
                <a:latin typeface="Proxima Nova"/>
                <a:ea typeface="Proxima Nova"/>
                <a:cs typeface="Proxima Nova"/>
                <a:sym typeface="Proxima Nova"/>
              </a:rPr>
              <a:t>from using this model for store 24535</a:t>
            </a:r>
            <a:endParaRPr sz="1000">
              <a:solidFill>
                <a:srgbClr val="0F0F0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F0F0F"/>
              </a:buClr>
              <a:buSzPts val="1000"/>
              <a:buFont typeface="Proxima Nova"/>
              <a:buChar char="●"/>
            </a:pPr>
            <a:r>
              <a:rPr lang="en" sz="1000">
                <a:solidFill>
                  <a:srgbClr val="0F0F0F"/>
                </a:solidFill>
                <a:latin typeface="Proxima Nova"/>
                <a:ea typeface="Proxima Nova"/>
                <a:cs typeface="Proxima Nova"/>
                <a:sym typeface="Proxima Nova"/>
              </a:rPr>
              <a:t>Applying our Prophet model with a rolling forecast has several advantages for time-series data, due to its seasonal strengths and adaptability to change in trend</a:t>
            </a:r>
            <a:endParaRPr sz="1000">
              <a:solidFill>
                <a:srgbClr val="0F0F0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F0F0F"/>
              </a:buClr>
              <a:buSzPts val="1000"/>
              <a:buFont typeface="Proxima Nova"/>
              <a:buChar char="●"/>
            </a:pPr>
            <a:r>
              <a:rPr lang="en" sz="1000" b="1" i="1">
                <a:solidFill>
                  <a:srgbClr val="0F0F0F"/>
                </a:solidFill>
                <a:latin typeface="Proxima Nova"/>
                <a:ea typeface="Proxima Nova"/>
                <a:cs typeface="Proxima Nova"/>
                <a:sym typeface="Proxima Nova"/>
              </a:rPr>
              <a:t>Including historical national Diesel and Unleaded prices</a:t>
            </a:r>
            <a:r>
              <a:rPr lang="en" sz="1000">
                <a:solidFill>
                  <a:srgbClr val="0F0F0F"/>
                </a:solidFill>
                <a:latin typeface="Proxima Nova"/>
                <a:ea typeface="Proxima Nova"/>
                <a:cs typeface="Proxima Nova"/>
                <a:sym typeface="Proxima Nova"/>
              </a:rPr>
              <a:t> are very predictive and greatly reduce RMSE and MAPE</a:t>
            </a:r>
            <a:endParaRPr sz="1000">
              <a:solidFill>
                <a:srgbClr val="0F0F0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F0F0F"/>
              </a:buClr>
              <a:buSzPts val="1000"/>
              <a:buFont typeface="Proxima Nova"/>
              <a:buChar char="●"/>
            </a:pPr>
            <a:r>
              <a:rPr lang="en" sz="1000">
                <a:solidFill>
                  <a:srgbClr val="0F0F0F"/>
                </a:solidFill>
                <a:latin typeface="Proxima Nova"/>
                <a:ea typeface="Proxima Nova"/>
                <a:cs typeface="Proxima Nova"/>
                <a:sym typeface="Proxima Nova"/>
              </a:rPr>
              <a:t>It is a computationally intensive model for one store. For all stores, it is important to use a computer with high CPU and RAM.</a:t>
            </a:r>
            <a:endParaRPr sz="1000">
              <a:solidFill>
                <a:srgbClr val="0F0F0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3b36cf33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3b36cf33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623b36cf33_0_1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2623b36cf33_0_1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9fa56a799e_2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29fa56a799e_2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0F0F0F"/>
              </a:buClr>
              <a:buSzPts val="1200"/>
              <a:buFont typeface="Roboto"/>
              <a:buChar char="-"/>
            </a:pPr>
            <a:r>
              <a:rPr lang="en" sz="1200">
                <a:solidFill>
                  <a:srgbClr val="0F0F0F"/>
                </a:solidFill>
                <a:latin typeface="Roboto"/>
                <a:ea typeface="Roboto"/>
                <a:cs typeface="Roboto"/>
                <a:sym typeface="Roboto"/>
              </a:rPr>
              <a:t>Developed by Facebook, Prophet is an open-source forecasting tool tailored for business time series data. It's designed to handle the common features of business forecasting, such as seasonality, holidays, and weekends.</a:t>
            </a:r>
            <a:endParaRPr sz="1200">
              <a:solidFill>
                <a:srgbClr val="0F0F0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0F0F0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0F0F0F"/>
              </a:buClr>
              <a:buSzPts val="1200"/>
              <a:buFont typeface="Roboto"/>
              <a:buChar char="-"/>
            </a:pPr>
            <a:r>
              <a:rPr lang="en" sz="1200">
                <a:solidFill>
                  <a:srgbClr val="0F0F0F"/>
                </a:solidFill>
                <a:latin typeface="Roboto"/>
                <a:ea typeface="Roboto"/>
                <a:cs typeface="Roboto"/>
                <a:sym typeface="Roboto"/>
              </a:rPr>
              <a:t>It's particularly effective for datasets that have strong seasonal effects and several seasons of historical data.</a:t>
            </a:r>
            <a:endParaRPr sz="1200">
              <a:solidFill>
                <a:srgbClr val="0F0F0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0F0F0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0F0F0F"/>
              </a:buClr>
              <a:buSzPts val="1200"/>
              <a:buFont typeface="Roboto"/>
              <a:buChar char="-"/>
            </a:pPr>
            <a:r>
              <a:rPr lang="en" sz="1200">
                <a:solidFill>
                  <a:srgbClr val="0F0F0F"/>
                </a:solidFill>
                <a:latin typeface="Roboto"/>
                <a:ea typeface="Roboto"/>
                <a:cs typeface="Roboto"/>
                <a:sym typeface="Roboto"/>
              </a:rPr>
              <a:t>Unlike more complex models, Prophet is easier to use and understand. It requires fewer manual interventions, making it ideal for our rolling forecast model.</a:t>
            </a:r>
            <a:endParaRPr sz="1200">
              <a:solidFill>
                <a:srgbClr val="0F0F0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0F0F0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0F0F0F"/>
                </a:solidFill>
                <a:latin typeface="Roboto"/>
                <a:ea typeface="Roboto"/>
                <a:cs typeface="Roboto"/>
                <a:sym typeface="Roboto"/>
              </a:rPr>
              <a:t>Advantages</a:t>
            </a:r>
            <a:endParaRPr sz="1200" b="1">
              <a:solidFill>
                <a:srgbClr val="0F0F0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-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Robust to Shifts in Trend</a:t>
            </a:r>
            <a:r>
              <a:rPr lang="en" sz="1200">
                <a:solidFill>
                  <a:srgbClr val="0F0F0F"/>
                </a:solidFill>
                <a:latin typeface="Roboto"/>
                <a:ea typeface="Roboto"/>
                <a:cs typeface="Roboto"/>
                <a:sym typeface="Roboto"/>
              </a:rPr>
              <a:t>: Prophet can handle changes in trend, making it well-suited for real-world, fluctuating data. In the data provided, sales fluctuated due to various factors. Prophet's robustness makes it a useful tool for such scenarios.</a:t>
            </a:r>
            <a:endParaRPr sz="1200">
              <a:solidFill>
                <a:srgbClr val="0F0F0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0F0F0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0F0F0F"/>
              </a:buClr>
              <a:buSzPts val="1200"/>
              <a:buFont typeface="Roboto"/>
              <a:buChar char="-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Handles Seasonality with Ease</a:t>
            </a:r>
            <a:r>
              <a:rPr lang="en" sz="1200">
                <a:solidFill>
                  <a:srgbClr val="0F0F0F"/>
                </a:solidFill>
                <a:latin typeface="Roboto"/>
                <a:ea typeface="Roboto"/>
                <a:cs typeface="Roboto"/>
                <a:sym typeface="Roboto"/>
              </a:rPr>
              <a:t>: We leveraged Prophet's ability to model multiple seasonality patterns - day of week, seasons and yearly, which was crucial for predicting sales accurately.</a:t>
            </a:r>
            <a:endParaRPr sz="1200">
              <a:solidFill>
                <a:srgbClr val="0F0F0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0F0F0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0F0F0F"/>
              </a:buClr>
              <a:buSzPts val="1200"/>
              <a:buFont typeface="Roboto"/>
              <a:buChar char="-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Incorporates Special Events</a:t>
            </a:r>
            <a:r>
              <a:rPr lang="en" sz="1200">
                <a:solidFill>
                  <a:srgbClr val="0F0F0F"/>
                </a:solidFill>
                <a:latin typeface="Roboto"/>
                <a:ea typeface="Roboto"/>
                <a:cs typeface="Roboto"/>
                <a:sym typeface="Roboto"/>
              </a:rPr>
              <a:t>: Prophet allows the integration of special events. For Maverik, this meant incorporating the list of national holidays that significantly impact sales. </a:t>
            </a:r>
            <a:endParaRPr sz="1200">
              <a:solidFill>
                <a:srgbClr val="0F0F0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0F0F0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0F0F0F"/>
                </a:solidFill>
                <a:latin typeface="Roboto"/>
                <a:ea typeface="Roboto"/>
                <a:cs typeface="Roboto"/>
                <a:sym typeface="Roboto"/>
              </a:rPr>
              <a:t>Our Model</a:t>
            </a:r>
            <a:endParaRPr sz="1200" b="1">
              <a:solidFill>
                <a:srgbClr val="0F0F0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Custom Seasonality and Holidays</a:t>
            </a:r>
            <a:r>
              <a:rPr lang="en" sz="1200">
                <a:solidFill>
                  <a:srgbClr val="0F0F0F"/>
                </a:solidFill>
                <a:latin typeface="Roboto"/>
                <a:ea typeface="Roboto"/>
                <a:cs typeface="Roboto"/>
                <a:sym typeface="Roboto"/>
              </a:rPr>
              <a:t>: We tailored the model to Maverik's specific business cycles, incorporating custom ‘season’ seasonal patterns, ‘day of the week’ and significant holidays patterns</a:t>
            </a:r>
            <a:endParaRPr sz="1200">
              <a:solidFill>
                <a:srgbClr val="0F0F0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0F0F0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Rolling Forecast</a:t>
            </a:r>
            <a:r>
              <a:rPr lang="en" sz="1200">
                <a:solidFill>
                  <a:srgbClr val="0F0F0F"/>
                </a:solidFill>
                <a:latin typeface="Roboto"/>
                <a:ea typeface="Roboto"/>
                <a:cs typeface="Roboto"/>
                <a:sym typeface="Roboto"/>
              </a:rPr>
              <a:t>: Our model is produced to update forecasts daily, incorporating the most recent sales data. This approach keeps the forecasts aligned with the latest trends and patterns.</a:t>
            </a:r>
            <a:endParaRPr sz="1200">
              <a:solidFill>
                <a:srgbClr val="0F0F0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623b36cf33_0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2623b36cf33_0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000">
                <a:solidFill>
                  <a:srgbClr val="0F0F0F"/>
                </a:solidFill>
                <a:latin typeface="Proxima Nova"/>
                <a:ea typeface="Proxima Nova"/>
                <a:cs typeface="Proxima Nova"/>
                <a:sym typeface="Proxima Nova"/>
              </a:rPr>
              <a:t>Incorporating national unleaded and diesel prices into the model dropped RMSE/MAPE tremendously.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a009b542e3_0_3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2a009b542e3_0_3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a009b542e3_0_3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2a009b542e3_0_3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623b36cf33_0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2623b36cf33_0_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9fa56a799e_2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29fa56a799e_2_1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One of the predictors that greatly reduced our test store’s Diesel and Unleaded RMSE was including national Diesel and Unleaded prices.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While trend between Unleaded prices and Unleaded sales aren’t completely 1:1, we do see an increase in Unleaded sales at the same time that Unleaded prices increase which may explain the spike in residuals chart towards the end of the time series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29fa56a799e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29fa56a799e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29fa56a799e_2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29fa56a799e_2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0F0F0F"/>
                </a:solidFill>
                <a:latin typeface="Roboto"/>
                <a:ea typeface="Roboto"/>
                <a:cs typeface="Roboto"/>
                <a:sym typeface="Roboto"/>
              </a:rPr>
              <a:t>We have developed a rolling forecast model using Prophet that produces daily sales predictions for a new store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a009b542e3_3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a009b542e3_3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0F0F0F"/>
              </a:buClr>
              <a:buSzPts val="1200"/>
              <a:buFont typeface="Roboto"/>
              <a:buChar char="-"/>
            </a:pPr>
            <a:r>
              <a:rPr lang="en" sz="1200">
                <a:solidFill>
                  <a:srgbClr val="0F0F0F"/>
                </a:solidFill>
                <a:latin typeface="Roboto"/>
                <a:ea typeface="Roboto"/>
                <a:cs typeface="Roboto"/>
                <a:sym typeface="Roboto"/>
              </a:rPr>
              <a:t>Developed by Facebook, Prophet is an open-source forecasting tool tailored for business time series data. It's designed to handle the common features of business forecasting, such as seasonality, holidays, and weekends.</a:t>
            </a:r>
            <a:endParaRPr sz="1200">
              <a:solidFill>
                <a:srgbClr val="0F0F0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0F0F0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0F0F0F"/>
              </a:buClr>
              <a:buSzPts val="1200"/>
              <a:buFont typeface="Roboto"/>
              <a:buChar char="-"/>
            </a:pPr>
            <a:r>
              <a:rPr lang="en" sz="1200">
                <a:solidFill>
                  <a:srgbClr val="0F0F0F"/>
                </a:solidFill>
                <a:latin typeface="Roboto"/>
                <a:ea typeface="Roboto"/>
                <a:cs typeface="Roboto"/>
                <a:sym typeface="Roboto"/>
              </a:rPr>
              <a:t>It's particularly effective for datasets that have strong seasonal effects and several seasons of historical data.</a:t>
            </a:r>
            <a:endParaRPr sz="1200">
              <a:solidFill>
                <a:srgbClr val="0F0F0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0F0F0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0F0F0F"/>
              </a:buClr>
              <a:buSzPts val="1200"/>
              <a:buFont typeface="Roboto"/>
              <a:buChar char="-"/>
            </a:pPr>
            <a:r>
              <a:rPr lang="en" sz="1200">
                <a:solidFill>
                  <a:srgbClr val="0F0F0F"/>
                </a:solidFill>
                <a:latin typeface="Roboto"/>
                <a:ea typeface="Roboto"/>
                <a:cs typeface="Roboto"/>
                <a:sym typeface="Roboto"/>
              </a:rPr>
              <a:t>Unlike more complex models, Prophet is easier to use and understand. It requires fewer manual interventions, making it ideal for our rolling forecast model.</a:t>
            </a:r>
            <a:endParaRPr sz="1200">
              <a:solidFill>
                <a:srgbClr val="0F0F0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0F0F0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0F0F0F"/>
                </a:solidFill>
                <a:latin typeface="Roboto"/>
                <a:ea typeface="Roboto"/>
                <a:cs typeface="Roboto"/>
                <a:sym typeface="Roboto"/>
              </a:rPr>
              <a:t>Advantages</a:t>
            </a:r>
            <a:endParaRPr sz="1200" b="1">
              <a:solidFill>
                <a:srgbClr val="0F0F0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-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Robust to Shifts in Trend</a:t>
            </a:r>
            <a:r>
              <a:rPr lang="en" sz="1200">
                <a:solidFill>
                  <a:srgbClr val="0F0F0F"/>
                </a:solidFill>
                <a:latin typeface="Roboto"/>
                <a:ea typeface="Roboto"/>
                <a:cs typeface="Roboto"/>
                <a:sym typeface="Roboto"/>
              </a:rPr>
              <a:t>: Prophet can handle changes in trend, making it well-suited for real-world, fluctuating data. In the data provided, sales fluctuated due to various factors. Prophet's robustness makes it a useful tool for such scenarios.</a:t>
            </a:r>
            <a:endParaRPr sz="1200">
              <a:solidFill>
                <a:srgbClr val="0F0F0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0F0F0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0F0F0F"/>
              </a:buClr>
              <a:buSzPts val="1200"/>
              <a:buFont typeface="Roboto"/>
              <a:buChar char="-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Handles Seasonality with Ease</a:t>
            </a:r>
            <a:r>
              <a:rPr lang="en" sz="1200">
                <a:solidFill>
                  <a:srgbClr val="0F0F0F"/>
                </a:solidFill>
                <a:latin typeface="Roboto"/>
                <a:ea typeface="Roboto"/>
                <a:cs typeface="Roboto"/>
                <a:sym typeface="Roboto"/>
              </a:rPr>
              <a:t>: We leveraged Prophet's ability to model multiple seasonality patterns - day of week, seasons and yearly, which was crucial for predicting sales accurately.</a:t>
            </a:r>
            <a:endParaRPr sz="1200">
              <a:solidFill>
                <a:srgbClr val="0F0F0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0F0F0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0F0F0F"/>
              </a:buClr>
              <a:buSzPts val="1200"/>
              <a:buFont typeface="Roboto"/>
              <a:buChar char="-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Incorporates Special Events</a:t>
            </a:r>
            <a:r>
              <a:rPr lang="en" sz="1200">
                <a:solidFill>
                  <a:srgbClr val="0F0F0F"/>
                </a:solidFill>
                <a:latin typeface="Roboto"/>
                <a:ea typeface="Roboto"/>
                <a:cs typeface="Roboto"/>
                <a:sym typeface="Roboto"/>
              </a:rPr>
              <a:t>: Prophet allows the integration of special events. For Maverik, this meant incorporating the list of national holidays that significantly impact sales. </a:t>
            </a:r>
            <a:endParaRPr sz="1200">
              <a:solidFill>
                <a:srgbClr val="0F0F0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0F0F0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0F0F0F"/>
                </a:solidFill>
                <a:latin typeface="Roboto"/>
                <a:ea typeface="Roboto"/>
                <a:cs typeface="Roboto"/>
                <a:sym typeface="Roboto"/>
              </a:rPr>
              <a:t>Our Model</a:t>
            </a:r>
            <a:endParaRPr sz="1200" b="1">
              <a:solidFill>
                <a:srgbClr val="0F0F0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Custom Seasonality and Holidays</a:t>
            </a:r>
            <a:r>
              <a:rPr lang="en" sz="1200">
                <a:solidFill>
                  <a:srgbClr val="0F0F0F"/>
                </a:solidFill>
                <a:latin typeface="Roboto"/>
                <a:ea typeface="Roboto"/>
                <a:cs typeface="Roboto"/>
                <a:sym typeface="Roboto"/>
              </a:rPr>
              <a:t>: We tailored the model to Maverik's specific business cycles, incorporating custom ‘season’ seasonal patterns, ‘day of the week’ and significant holidays patterns</a:t>
            </a:r>
            <a:endParaRPr sz="1200">
              <a:solidFill>
                <a:srgbClr val="0F0F0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0F0F0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Rolling Forecast</a:t>
            </a:r>
            <a:r>
              <a:rPr lang="en" sz="1200">
                <a:solidFill>
                  <a:srgbClr val="0F0F0F"/>
                </a:solidFill>
                <a:latin typeface="Roboto"/>
                <a:ea typeface="Roboto"/>
                <a:cs typeface="Roboto"/>
                <a:sym typeface="Roboto"/>
              </a:rPr>
              <a:t>: Our model is produced to update forecasts daily, incorporating the most recent sales data. This approach keeps the forecasts aligned with the latest trends and patterns.</a:t>
            </a:r>
            <a:endParaRPr sz="1200">
              <a:solidFill>
                <a:srgbClr val="0F0F0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9fa56a799e_2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29fa56a799e_2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73%</a:t>
            </a:r>
            <a:br>
              <a:rPr lang="en"/>
            </a:b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9fa56a799e_2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29fa56a799e_2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F0F0F"/>
                </a:solidFill>
                <a:latin typeface="Roboto"/>
                <a:ea typeface="Roboto"/>
                <a:cs typeface="Roboto"/>
                <a:sym typeface="Roboto"/>
              </a:rPr>
              <a:t>What you’ll see in each chart is that every sales metric’s RMSE and MAPE gradually decrease over time as the model takes in new daily sales data</a:t>
            </a:r>
            <a:endParaRPr sz="1200">
              <a:solidFill>
                <a:srgbClr val="0F0F0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F0F0F"/>
                </a:solidFill>
                <a:latin typeface="Roboto"/>
                <a:ea typeface="Roboto"/>
                <a:cs typeface="Roboto"/>
                <a:sym typeface="Roboto"/>
              </a:rPr>
              <a:t>RMSE vs MAPE: Using both metrics is important when assessing model performance.</a:t>
            </a:r>
            <a:endParaRPr sz="1200">
              <a:solidFill>
                <a:srgbClr val="0F0F0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F0F0F"/>
                </a:solidFill>
                <a:latin typeface="Roboto"/>
                <a:ea typeface="Roboto"/>
                <a:cs typeface="Roboto"/>
                <a:sym typeface="Roboto"/>
              </a:rPr>
              <a:t>RMSE looks at model fit to actual sales, and produces score based on the magnitude of error produced</a:t>
            </a:r>
            <a:endParaRPr sz="1200">
              <a:solidFill>
                <a:srgbClr val="0F0F0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200">
                <a:solidFill>
                  <a:srgbClr val="0F0F0F"/>
                </a:solidFill>
                <a:latin typeface="Roboto"/>
                <a:ea typeface="Roboto"/>
                <a:cs typeface="Roboto"/>
                <a:sym typeface="Roboto"/>
              </a:rPr>
              <a:t>MAPE is the absolute percentage error of the actuals and predicted value</a:t>
            </a:r>
            <a:endParaRPr sz="1200">
              <a:solidFill>
                <a:srgbClr val="0F0F0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9fa56a799e_2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29fa56a799e_2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623b36cf33_0_9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2623b36cf33_0_9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25" y="0"/>
            <a:ext cx="9144250" cy="4398100"/>
          </a:xfrm>
          <a:custGeom>
            <a:avLst/>
            <a:gdLst/>
            <a:ahLst/>
            <a:cxnLst/>
            <a:rect l="l" t="t" r="r" b="b"/>
            <a:pathLst>
              <a:path w="365770" h="175924" extrusionOk="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>
            <a:spLocks noGrp="1"/>
          </p:cNvSpPr>
          <p:nvPr>
            <p:ph type="title" hasCustomPrompt="1"/>
          </p:nvPr>
        </p:nvSpPr>
        <p:spPr>
          <a:xfrm>
            <a:off x="311750" y="831175"/>
            <a:ext cx="5334900" cy="12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11"/>
          <p:cNvSpPr txBox="1">
            <a:spLocks noGrp="1"/>
          </p:cNvSpPr>
          <p:nvPr>
            <p:ph type="body" idx="1"/>
          </p:nvPr>
        </p:nvSpPr>
        <p:spPr>
          <a:xfrm>
            <a:off x="311700" y="2121425"/>
            <a:ext cx="5334900" cy="94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57" name="Google Shape;5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3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48099"/>
            <a:ext cx="9144250" cy="4398100"/>
          </a:xfrm>
          <a:custGeom>
            <a:avLst/>
            <a:gdLst/>
            <a:ahLst/>
            <a:cxnLst/>
            <a:rect l="l" t="t" r="r" b="b"/>
            <a:pathLst>
              <a:path w="365770" h="175924" extrusionOk="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6" name="Google Shape;16;p3"/>
          <p:cNvSpPr/>
          <p:nvPr/>
        </p:nvSpPr>
        <p:spPr>
          <a:xfrm>
            <a:off x="0" y="0"/>
            <a:ext cx="9144250" cy="4398100"/>
          </a:xfrm>
          <a:custGeom>
            <a:avLst/>
            <a:gdLst/>
            <a:ahLst/>
            <a:cxnLst/>
            <a:rect l="l" t="t" r="r" b="b"/>
            <a:pathLst>
              <a:path w="365770" h="175924" extrusionOk="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0"/>
            <a:ext cx="431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4"/>
          <p:cNvSpPr/>
          <p:nvPr/>
        </p:nvSpPr>
        <p:spPr>
          <a:xfrm>
            <a:off x="0" y="44125"/>
            <a:ext cx="4313625" cy="4399375"/>
          </a:xfrm>
          <a:custGeom>
            <a:avLst/>
            <a:gdLst/>
            <a:ahLst/>
            <a:cxnLst/>
            <a:rect l="l" t="t" r="r" b="b"/>
            <a:pathLst>
              <a:path w="172545" h="175975" extrusionOk="0">
                <a:moveTo>
                  <a:pt x="0" y="157"/>
                </a:moveTo>
                <a:lnTo>
                  <a:pt x="172419" y="0"/>
                </a:lnTo>
                <a:lnTo>
                  <a:pt x="172545" y="126541"/>
                </a:lnTo>
                <a:lnTo>
                  <a:pt x="0" y="175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22" name="Google Shape;22;p4"/>
          <p:cNvSpPr/>
          <p:nvPr/>
        </p:nvSpPr>
        <p:spPr>
          <a:xfrm>
            <a:off x="-125" y="0"/>
            <a:ext cx="4316900" cy="4395600"/>
          </a:xfrm>
          <a:custGeom>
            <a:avLst/>
            <a:gdLst/>
            <a:ahLst/>
            <a:cxnLst/>
            <a:rect l="l" t="t" r="r" b="b"/>
            <a:pathLst>
              <a:path w="172676" h="175824" extrusionOk="0">
                <a:moveTo>
                  <a:pt x="0" y="6"/>
                </a:moveTo>
                <a:lnTo>
                  <a:pt x="172676" y="0"/>
                </a:lnTo>
                <a:lnTo>
                  <a:pt x="172562" y="126442"/>
                </a:lnTo>
                <a:lnTo>
                  <a:pt x="0" y="17582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23" name="Google Shape;23;p4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body" idx="1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body" idx="2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/>
          <p:nvPr/>
        </p:nvSpPr>
        <p:spPr>
          <a:xfrm>
            <a:off x="0" y="0"/>
            <a:ext cx="3764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body" idx="1"/>
          </p:nvPr>
        </p:nvSpPr>
        <p:spPr>
          <a:xfrm>
            <a:off x="311700" y="2390650"/>
            <a:ext cx="3127500" cy="229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>
            <a:spLocks noGrp="1"/>
          </p:cNvSpPr>
          <p:nvPr>
            <p:ph type="title"/>
          </p:nvPr>
        </p:nvSpPr>
        <p:spPr>
          <a:xfrm>
            <a:off x="311675" y="798600"/>
            <a:ext cx="6247800" cy="354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3" name="Google Shape;43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subTitle" idx="1"/>
          </p:nvPr>
        </p:nvSpPr>
        <p:spPr>
          <a:xfrm>
            <a:off x="304800" y="2626725"/>
            <a:ext cx="3704400" cy="92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body" idx="2"/>
          </p:nvPr>
        </p:nvSpPr>
        <p:spPr>
          <a:xfrm>
            <a:off x="4879025" y="500925"/>
            <a:ext cx="3954000" cy="411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/>
          <p:nvPr/>
        </p:nvSpPr>
        <p:spPr>
          <a:xfrm>
            <a:off x="0" y="4369000"/>
            <a:ext cx="9144000" cy="77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10"/>
          <p:cNvSpPr txBox="1">
            <a:spLocks noGrp="1"/>
          </p:cNvSpPr>
          <p:nvPr>
            <p:ph type="body" idx="1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erriweather"/>
              <a:buNone/>
              <a:defRPr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>
            <a:endParaRPr/>
          </a:p>
        </p:txBody>
      </p:sp>
      <p:sp>
        <p:nvSpPr>
          <p:cNvPr id="53" name="Google Shape;5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paradigm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png"/><Relationship Id="rId5" Type="http://schemas.openxmlformats.org/officeDocument/2006/relationships/image" Target="../media/image15.jp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3"/>
          <p:cNvSpPr txBox="1">
            <a:spLocks noGrp="1"/>
          </p:cNvSpPr>
          <p:nvPr>
            <p:ph type="ctrTitle"/>
          </p:nvPr>
        </p:nvSpPr>
        <p:spPr>
          <a:xfrm>
            <a:off x="479101" y="699275"/>
            <a:ext cx="8185800" cy="86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>
                <a:solidFill>
                  <a:schemeClr val="dk1"/>
                </a:solidFill>
              </a:rPr>
              <a:t>Maverik Revenue Forecast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5" name="Google Shape;65;p13"/>
          <p:cNvSpPr txBox="1">
            <a:spLocks noGrp="1"/>
          </p:cNvSpPr>
          <p:nvPr>
            <p:ph type="subTitle" idx="1"/>
          </p:nvPr>
        </p:nvSpPr>
        <p:spPr>
          <a:xfrm>
            <a:off x="1348050" y="3291825"/>
            <a:ext cx="6447900" cy="148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 dirty="0">
                <a:solidFill>
                  <a:schemeClr val="dk1"/>
                </a:solidFill>
              </a:rPr>
              <a:t>Presented by: </a:t>
            </a:r>
            <a:endParaRPr sz="1500" b="1" dirty="0">
              <a:solidFill>
                <a:schemeClr val="dk1"/>
              </a:solidFill>
            </a:endParaRPr>
          </a:p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</a:endParaRPr>
          </a:p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solidFill>
                  <a:schemeClr val="dk1"/>
                </a:solidFill>
              </a:rPr>
              <a:t>Pablo Zarate</a:t>
            </a:r>
            <a:endParaRPr sz="1500" dirty="0">
              <a:solidFill>
                <a:schemeClr val="dk1"/>
              </a:solidFill>
            </a:endParaRPr>
          </a:p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solidFill>
                  <a:schemeClr val="dk1"/>
                </a:solidFill>
              </a:rPr>
              <a:t>Roman Brock</a:t>
            </a:r>
            <a:endParaRPr sz="1500" dirty="0">
              <a:solidFill>
                <a:schemeClr val="dk1"/>
              </a:solidFill>
            </a:endParaRPr>
          </a:p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 err="1">
                <a:solidFill>
                  <a:schemeClr val="dk1"/>
                </a:solidFill>
              </a:rPr>
              <a:t>Biva</a:t>
            </a:r>
            <a:r>
              <a:rPr lang="en" sz="1500" dirty="0">
                <a:solidFill>
                  <a:schemeClr val="dk1"/>
                </a:solidFill>
              </a:rPr>
              <a:t> </a:t>
            </a:r>
            <a:r>
              <a:rPr lang="en" sz="1500" dirty="0" err="1">
                <a:solidFill>
                  <a:schemeClr val="dk1"/>
                </a:solidFill>
              </a:rPr>
              <a:t>Sherchan</a:t>
            </a:r>
            <a:endParaRPr sz="1500" dirty="0">
              <a:solidFill>
                <a:schemeClr val="dk1"/>
              </a:solidFill>
            </a:endParaRPr>
          </a:p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solidFill>
                  <a:schemeClr val="dk1"/>
                </a:solidFill>
              </a:rPr>
              <a:t>Bhoomika John </a:t>
            </a:r>
            <a:r>
              <a:rPr lang="en" sz="1500" dirty="0" err="1">
                <a:solidFill>
                  <a:schemeClr val="dk1"/>
                </a:solidFill>
              </a:rPr>
              <a:t>Pedley</a:t>
            </a:r>
            <a:endParaRPr sz="1500" b="1" dirty="0">
              <a:solidFill>
                <a:schemeClr val="dk1"/>
              </a:solidFill>
            </a:endParaRPr>
          </a:p>
        </p:txBody>
      </p:sp>
      <p:pic>
        <p:nvPicPr>
          <p:cNvPr id="66" name="Google Shape;66;p13"/>
          <p:cNvPicPr preferRelativeResize="0"/>
          <p:nvPr/>
        </p:nvPicPr>
        <p:blipFill rotWithShape="1">
          <a:blip r:embed="rId3">
            <a:alphaModFix/>
          </a:blip>
          <a:srcRect t="28500" b="28297"/>
          <a:stretch/>
        </p:blipFill>
        <p:spPr>
          <a:xfrm>
            <a:off x="2684816" y="1663350"/>
            <a:ext cx="3774375" cy="15263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2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Oswald"/>
                <a:ea typeface="Oswald"/>
                <a:cs typeface="Oswald"/>
                <a:sym typeface="Oswald"/>
              </a:rPr>
              <a:t>Model Performance: Actuals vs Predictions</a:t>
            </a:r>
            <a:endParaRPr/>
          </a:p>
        </p:txBody>
      </p:sp>
      <p:pic>
        <p:nvPicPr>
          <p:cNvPr id="133" name="Google Shape;13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717400"/>
            <a:ext cx="6198049" cy="3033425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2"/>
          <p:cNvSpPr txBox="1">
            <a:spLocks noGrp="1"/>
          </p:cNvSpPr>
          <p:nvPr>
            <p:ph type="body" idx="4294967295"/>
          </p:nvPr>
        </p:nvSpPr>
        <p:spPr>
          <a:xfrm>
            <a:off x="6198050" y="2424413"/>
            <a:ext cx="2946000" cy="165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Unleaded Sales Results</a:t>
            </a:r>
            <a:endParaRPr sz="1150" b="1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950" b="1">
                <a:solidFill>
                  <a:srgbClr val="0F0F0F"/>
                </a:solidFill>
                <a:latin typeface="Courier New"/>
                <a:ea typeface="Courier New"/>
                <a:cs typeface="Courier New"/>
                <a:sym typeface="Courier New"/>
              </a:rPr>
              <a:t>two_week - RMSE: 1228.1, MAPE: 95.3</a:t>
            </a:r>
            <a:endParaRPr sz="950" b="1">
              <a:solidFill>
                <a:srgbClr val="0F0F0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950" b="1">
                <a:solidFill>
                  <a:srgbClr val="0F0F0F"/>
                </a:solidFill>
                <a:latin typeface="Courier New"/>
                <a:ea typeface="Courier New"/>
                <a:cs typeface="Courier New"/>
                <a:sym typeface="Courier New"/>
              </a:rPr>
              <a:t>three_week - RMSE: 1184.4, MAPE: 80.9</a:t>
            </a:r>
            <a:endParaRPr sz="950" b="1">
              <a:solidFill>
                <a:srgbClr val="0F0F0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950" b="1">
                <a:solidFill>
                  <a:srgbClr val="0F0F0F"/>
                </a:solidFill>
                <a:latin typeface="Courier New"/>
                <a:ea typeface="Courier New"/>
                <a:cs typeface="Courier New"/>
                <a:sym typeface="Courier New"/>
              </a:rPr>
              <a:t>six_month - RMSE: 892.7, MAPE: 29.7</a:t>
            </a:r>
            <a:endParaRPr sz="950" b="1">
              <a:solidFill>
                <a:srgbClr val="0F0F0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950" b="1">
                <a:solidFill>
                  <a:srgbClr val="0F0F0F"/>
                </a:solidFill>
                <a:latin typeface="Courier New"/>
                <a:ea typeface="Courier New"/>
                <a:cs typeface="Courier New"/>
                <a:sym typeface="Courier New"/>
              </a:rPr>
              <a:t>one_year - RMSE: 766.9, MAPE: 23.7</a:t>
            </a:r>
            <a:endParaRPr sz="950" b="1">
              <a:solidFill>
                <a:srgbClr val="0F0F0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3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Additional</a:t>
            </a:r>
            <a:r>
              <a:rPr lang="en" sz="2800">
                <a:latin typeface="Oswald"/>
                <a:ea typeface="Oswald"/>
                <a:cs typeface="Oswald"/>
                <a:sym typeface="Oswald"/>
              </a:rPr>
              <a:t> Findings &amp; Adjustments</a:t>
            </a:r>
            <a:endParaRPr sz="28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40" name="Google Shape;140;p23"/>
          <p:cNvSpPr txBox="1">
            <a:spLocks noGrp="1"/>
          </p:cNvSpPr>
          <p:nvPr>
            <p:ph type="body" idx="1"/>
          </p:nvPr>
        </p:nvSpPr>
        <p:spPr>
          <a:xfrm>
            <a:off x="130950" y="1670875"/>
            <a:ext cx="4369500" cy="300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F0F0F"/>
              </a:buClr>
              <a:buSzPts val="1400"/>
              <a:buChar char="●"/>
            </a:pPr>
            <a:r>
              <a:rPr lang="en" sz="1400">
                <a:solidFill>
                  <a:srgbClr val="0F0F0F"/>
                </a:solidFill>
              </a:rPr>
              <a:t>Strong weekly seasonality</a:t>
            </a:r>
            <a:endParaRPr sz="1400">
              <a:solidFill>
                <a:srgbClr val="0F0F0F"/>
              </a:solidFill>
            </a:endParaRPr>
          </a:p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F0F0F"/>
              </a:buClr>
              <a:buSzPts val="1400"/>
              <a:buChar char="●"/>
            </a:pPr>
            <a:r>
              <a:rPr lang="en" sz="1400">
                <a:solidFill>
                  <a:srgbClr val="0F0F0F"/>
                </a:solidFill>
              </a:rPr>
              <a:t>Holiday vs non-holiday</a:t>
            </a:r>
            <a:endParaRPr sz="1400">
              <a:solidFill>
                <a:srgbClr val="0F0F0F"/>
              </a:solidFill>
            </a:endParaRPr>
          </a:p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F0F0F"/>
              </a:buClr>
              <a:buSzPts val="1400"/>
              <a:buChar char="●"/>
            </a:pPr>
            <a:r>
              <a:rPr lang="en" sz="1400">
                <a:solidFill>
                  <a:srgbClr val="0F0F0F"/>
                </a:solidFill>
              </a:rPr>
              <a:t>Low sales during store opening month</a:t>
            </a:r>
            <a:endParaRPr sz="1400">
              <a:solidFill>
                <a:srgbClr val="0F0F0F"/>
              </a:solidFill>
            </a:endParaRPr>
          </a:p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F0F0F"/>
              </a:buClr>
              <a:buSzPts val="1400"/>
              <a:buChar char="●"/>
            </a:pPr>
            <a:r>
              <a:rPr lang="en" sz="1400">
                <a:solidFill>
                  <a:srgbClr val="0F0F0F"/>
                </a:solidFill>
              </a:rPr>
              <a:t>Features with no variability were dropped</a:t>
            </a:r>
            <a:endParaRPr sz="1400">
              <a:solidFill>
                <a:srgbClr val="0F0F0F"/>
              </a:solidFill>
            </a:endParaRPr>
          </a:p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F0F0F"/>
              </a:buClr>
              <a:buSzPts val="1400"/>
              <a:buChar char="●"/>
            </a:pPr>
            <a:r>
              <a:rPr lang="en" sz="1400">
                <a:solidFill>
                  <a:srgbClr val="0F0F0F"/>
                </a:solidFill>
              </a:rPr>
              <a:t>Custom seasonalities were added</a:t>
            </a:r>
            <a:endParaRPr sz="1400">
              <a:solidFill>
                <a:srgbClr val="0F0F0F"/>
              </a:solidFill>
            </a:endParaRPr>
          </a:p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F0F0F"/>
              </a:buClr>
              <a:buSzPts val="1400"/>
              <a:buChar char="●"/>
            </a:pPr>
            <a:r>
              <a:rPr lang="en" sz="1400">
                <a:solidFill>
                  <a:srgbClr val="0F0F0F"/>
                </a:solidFill>
              </a:rPr>
              <a:t>Store 21980 was removed due to unusually high diesel sales</a:t>
            </a:r>
            <a:endParaRPr sz="1400">
              <a:solidFill>
                <a:srgbClr val="0F0F0F"/>
              </a:solidFill>
            </a:endParaRPr>
          </a:p>
        </p:txBody>
      </p:sp>
      <p:pic>
        <p:nvPicPr>
          <p:cNvPr id="141" name="Google Shape;14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00450" y="1505750"/>
            <a:ext cx="4434699" cy="3340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4"/>
          <p:cNvSpPr txBox="1">
            <a:spLocks noGrp="1"/>
          </p:cNvSpPr>
          <p:nvPr>
            <p:ph type="title"/>
          </p:nvPr>
        </p:nvSpPr>
        <p:spPr>
          <a:xfrm>
            <a:off x="311700" y="526400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Adding National Diesel Prices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47" name="Google Shape;147;p24"/>
          <p:cNvSpPr txBox="1">
            <a:spLocks noGrp="1"/>
          </p:cNvSpPr>
          <p:nvPr>
            <p:ph type="body" idx="4294967295"/>
          </p:nvPr>
        </p:nvSpPr>
        <p:spPr>
          <a:xfrm>
            <a:off x="1876350" y="1357588"/>
            <a:ext cx="819300" cy="42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b="1">
                <a:solidFill>
                  <a:srgbClr val="0F0F0F"/>
                </a:solidFill>
              </a:rPr>
              <a:t>Before</a:t>
            </a:r>
            <a:endParaRPr>
              <a:solidFill>
                <a:srgbClr val="0F0F0F"/>
              </a:solidFill>
            </a:endParaRPr>
          </a:p>
        </p:txBody>
      </p:sp>
      <p:sp>
        <p:nvSpPr>
          <p:cNvPr id="148" name="Google Shape;148;p24"/>
          <p:cNvSpPr txBox="1">
            <a:spLocks noGrp="1"/>
          </p:cNvSpPr>
          <p:nvPr>
            <p:ph type="body" idx="4294967295"/>
          </p:nvPr>
        </p:nvSpPr>
        <p:spPr>
          <a:xfrm>
            <a:off x="6587575" y="1357600"/>
            <a:ext cx="626400" cy="42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b="1">
                <a:solidFill>
                  <a:srgbClr val="0F0F0F"/>
                </a:solidFill>
              </a:rPr>
              <a:t>After</a:t>
            </a:r>
            <a:endParaRPr>
              <a:solidFill>
                <a:srgbClr val="0F0F0F"/>
              </a:solidFill>
            </a:endParaRPr>
          </a:p>
        </p:txBody>
      </p:sp>
      <p:sp>
        <p:nvSpPr>
          <p:cNvPr id="149" name="Google Shape;149;p24"/>
          <p:cNvSpPr txBox="1">
            <a:spLocks noGrp="1"/>
          </p:cNvSpPr>
          <p:nvPr>
            <p:ph type="body" idx="4294967295"/>
          </p:nvPr>
        </p:nvSpPr>
        <p:spPr>
          <a:xfrm>
            <a:off x="0" y="4186000"/>
            <a:ext cx="2131500" cy="7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0F0F0F"/>
                </a:solidFill>
                <a:latin typeface="Courier New"/>
                <a:ea typeface="Courier New"/>
                <a:cs typeface="Courier New"/>
                <a:sym typeface="Courier New"/>
              </a:rPr>
              <a:t>RMSE: 822.41</a:t>
            </a:r>
            <a:endParaRPr sz="1200" b="1">
              <a:solidFill>
                <a:srgbClr val="0F0F0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200" b="1">
                <a:solidFill>
                  <a:srgbClr val="0F0F0F"/>
                </a:solidFill>
                <a:latin typeface="Courier New"/>
                <a:ea typeface="Courier New"/>
                <a:cs typeface="Courier New"/>
                <a:sym typeface="Courier New"/>
              </a:rPr>
              <a:t>MAE: 663.36</a:t>
            </a:r>
            <a:endParaRPr sz="1200" b="1">
              <a:solidFill>
                <a:srgbClr val="0F0F0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50" name="Google Shape;150;p24"/>
          <p:cNvSpPr txBox="1">
            <a:spLocks noGrp="1"/>
          </p:cNvSpPr>
          <p:nvPr>
            <p:ph type="body" idx="4294967295"/>
          </p:nvPr>
        </p:nvSpPr>
        <p:spPr>
          <a:xfrm>
            <a:off x="4591400" y="4186000"/>
            <a:ext cx="2131500" cy="7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0F0F0F"/>
                </a:solidFill>
                <a:latin typeface="Courier New"/>
                <a:ea typeface="Courier New"/>
                <a:cs typeface="Courier New"/>
                <a:sym typeface="Courier New"/>
              </a:rPr>
              <a:t>RMSE: 407.42</a:t>
            </a:r>
            <a:endParaRPr sz="1200" b="1">
              <a:solidFill>
                <a:srgbClr val="0F0F0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200" b="1">
                <a:solidFill>
                  <a:srgbClr val="0F0F0F"/>
                </a:solidFill>
                <a:latin typeface="Courier New"/>
                <a:ea typeface="Courier New"/>
                <a:cs typeface="Courier New"/>
                <a:sym typeface="Courier New"/>
              </a:rPr>
              <a:t>MAE: 326.50</a:t>
            </a:r>
            <a:endParaRPr sz="1200" b="1">
              <a:solidFill>
                <a:srgbClr val="0F0F0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51" name="Google Shape;15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95048"/>
            <a:ext cx="4572000" cy="24909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91397" y="1695050"/>
            <a:ext cx="4552603" cy="2490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5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Conclusion 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58" name="Google Shape;15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73438" y="1374638"/>
            <a:ext cx="1197100" cy="119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82575" y="3200850"/>
            <a:ext cx="1197100" cy="119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48000" y="3200850"/>
            <a:ext cx="1197100" cy="119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68800" y="1373763"/>
            <a:ext cx="1197102" cy="1198863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5"/>
          <p:cNvSpPr txBox="1"/>
          <p:nvPr/>
        </p:nvSpPr>
        <p:spPr>
          <a:xfrm>
            <a:off x="919100" y="2551900"/>
            <a:ext cx="1826700" cy="5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" sz="1000">
                <a:solidFill>
                  <a:srgbClr val="0F0F0F"/>
                </a:solidFill>
                <a:latin typeface="Roboto"/>
                <a:ea typeface="Roboto"/>
                <a:cs typeface="Roboto"/>
                <a:sym typeface="Roboto"/>
              </a:rPr>
              <a:t>Developed a rolling forecast model using Prophet </a:t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3" name="Google Shape;163;p25"/>
          <p:cNvSpPr txBox="1"/>
          <p:nvPr/>
        </p:nvSpPr>
        <p:spPr>
          <a:xfrm>
            <a:off x="3607600" y="2572625"/>
            <a:ext cx="2099400" cy="5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0F0F0F"/>
                </a:solidFill>
                <a:latin typeface="Roboto"/>
                <a:ea typeface="Roboto"/>
                <a:cs typeface="Roboto"/>
                <a:sym typeface="Roboto"/>
              </a:rPr>
              <a:t>73% average error reduction</a:t>
            </a:r>
            <a:r>
              <a:rPr lang="en" sz="1000">
                <a:solidFill>
                  <a:srgbClr val="0F0F0F"/>
                </a:solidFill>
                <a:latin typeface="Roboto"/>
                <a:ea typeface="Roboto"/>
                <a:cs typeface="Roboto"/>
                <a:sym typeface="Roboto"/>
              </a:rPr>
              <a:t> using this model for store 24535</a:t>
            </a:r>
            <a:endParaRPr sz="1000">
              <a:solidFill>
                <a:srgbClr val="0F0F0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000"/>
              </a:spcBef>
              <a:spcAft>
                <a:spcPts val="1200"/>
              </a:spcAft>
              <a:buNone/>
            </a:pPr>
            <a:endParaRPr sz="1000">
              <a:solidFill>
                <a:srgbClr val="0F0F0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4" name="Google Shape;164;p25"/>
          <p:cNvSpPr txBox="1"/>
          <p:nvPr/>
        </p:nvSpPr>
        <p:spPr>
          <a:xfrm>
            <a:off x="5186750" y="4397950"/>
            <a:ext cx="1719600" cy="5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F0F0F"/>
                </a:solidFill>
                <a:latin typeface="Roboto"/>
                <a:ea typeface="Roboto"/>
                <a:cs typeface="Roboto"/>
                <a:sym typeface="Roboto"/>
              </a:rPr>
              <a:t>Computationally intensive process for one store</a:t>
            </a:r>
            <a:endParaRPr sz="1000">
              <a:solidFill>
                <a:srgbClr val="0F0F0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000"/>
              </a:spcBef>
              <a:spcAft>
                <a:spcPts val="1200"/>
              </a:spcAft>
              <a:buNone/>
            </a:pPr>
            <a:endParaRPr sz="1000">
              <a:solidFill>
                <a:srgbClr val="0F0F0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5" name="Google Shape;165;p25"/>
          <p:cNvSpPr txBox="1"/>
          <p:nvPr/>
        </p:nvSpPr>
        <p:spPr>
          <a:xfrm>
            <a:off x="2031425" y="4385225"/>
            <a:ext cx="2099400" cy="7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F0F0F"/>
                </a:solidFill>
                <a:latin typeface="Roboto"/>
                <a:ea typeface="Roboto"/>
                <a:cs typeface="Roboto"/>
                <a:sym typeface="Roboto"/>
              </a:rPr>
              <a:t>Included historical national Diesel and Unleaded prices and greatly reduced RMSE and MAPE</a:t>
            </a:r>
            <a:endParaRPr sz="1000">
              <a:solidFill>
                <a:srgbClr val="0F0F0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000"/>
              </a:spcBef>
              <a:spcAft>
                <a:spcPts val="1200"/>
              </a:spcAft>
              <a:buNone/>
            </a:pPr>
            <a:endParaRPr sz="1000">
              <a:solidFill>
                <a:srgbClr val="0F0F0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6" name="Google Shape;166;p25"/>
          <p:cNvSpPr txBox="1"/>
          <p:nvPr/>
        </p:nvSpPr>
        <p:spPr>
          <a:xfrm>
            <a:off x="6307550" y="2551900"/>
            <a:ext cx="1719600" cy="5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F0F0F"/>
                </a:solidFill>
                <a:latin typeface="Roboto"/>
                <a:ea typeface="Roboto"/>
                <a:cs typeface="Roboto"/>
                <a:sym typeface="Roboto"/>
              </a:rPr>
              <a:t>Seasonal strengths and adaptability</a:t>
            </a:r>
            <a:endParaRPr sz="1000">
              <a:solidFill>
                <a:srgbClr val="0F0F0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7" name="Google Shape;167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82345" y="1374650"/>
            <a:ext cx="1300229" cy="1197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6"/>
          <p:cNvSpPr txBox="1">
            <a:spLocks noGrp="1"/>
          </p:cNvSpPr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7"/>
          <p:cNvSpPr txBox="1">
            <a:spLocks noGrp="1"/>
          </p:cNvSpPr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Appendix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8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Oswald"/>
                <a:ea typeface="Oswald"/>
                <a:cs typeface="Oswald"/>
                <a:sym typeface="Oswald"/>
              </a:rPr>
              <a:t>Prophet Model Rolling </a:t>
            </a:r>
            <a:r>
              <a:rPr lang="en">
                <a:latin typeface="Oswald"/>
                <a:ea typeface="Oswald"/>
                <a:cs typeface="Oswald"/>
                <a:sym typeface="Oswald"/>
              </a:rPr>
              <a:t>Forecast Overview</a:t>
            </a:r>
            <a:endParaRPr sz="28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83" name="Google Shape;183;p28"/>
          <p:cNvSpPr txBox="1">
            <a:spLocks noGrp="1"/>
          </p:cNvSpPr>
          <p:nvPr>
            <p:ph type="body" idx="1"/>
          </p:nvPr>
        </p:nvSpPr>
        <p:spPr>
          <a:xfrm>
            <a:off x="419525" y="1671450"/>
            <a:ext cx="4572000" cy="18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0F0F0F"/>
                </a:solidFill>
              </a:rPr>
              <a:t>Prophet Model with Rolling Forecast</a:t>
            </a:r>
            <a:endParaRPr sz="1200" b="1">
              <a:solidFill>
                <a:srgbClr val="0F0F0F"/>
              </a:solidFill>
            </a:endParaRPr>
          </a:p>
          <a:p>
            <a:pPr marL="457200" lvl="0" indent="-304800" algn="l" rtl="0">
              <a:spcBef>
                <a:spcPts val="1200"/>
              </a:spcBef>
              <a:spcAft>
                <a:spcPts val="0"/>
              </a:spcAft>
              <a:buClr>
                <a:srgbClr val="0F0F0F"/>
              </a:buClr>
              <a:buSzPts val="1200"/>
              <a:buChar char="●"/>
            </a:pPr>
            <a:r>
              <a:rPr lang="en" sz="1200" i="1">
                <a:solidFill>
                  <a:srgbClr val="0F0F0F"/>
                </a:solidFill>
              </a:rPr>
              <a:t>Initial Setup</a:t>
            </a:r>
            <a:r>
              <a:rPr lang="en" sz="1200">
                <a:solidFill>
                  <a:srgbClr val="0F0F0F"/>
                </a:solidFill>
              </a:rPr>
              <a:t>: Historical data is trained up to opening date</a:t>
            </a:r>
            <a:endParaRPr sz="1200">
              <a:solidFill>
                <a:srgbClr val="0F0F0F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0F0F0F"/>
              </a:buClr>
              <a:buSzPts val="1200"/>
              <a:buChar char="●"/>
            </a:pPr>
            <a:r>
              <a:rPr lang="en" sz="1200" i="1">
                <a:solidFill>
                  <a:srgbClr val="0F0F0F"/>
                </a:solidFill>
              </a:rPr>
              <a:t>Daily Training</a:t>
            </a:r>
            <a:r>
              <a:rPr lang="en" sz="1200">
                <a:solidFill>
                  <a:srgbClr val="0F0F0F"/>
                </a:solidFill>
              </a:rPr>
              <a:t>: Four Prophet models created and updated daily for each sales metric</a:t>
            </a:r>
            <a:endParaRPr sz="1200">
              <a:solidFill>
                <a:srgbClr val="0F0F0F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0F0F0F"/>
              </a:buClr>
              <a:buSzPts val="1200"/>
              <a:buChar char="●"/>
            </a:pPr>
            <a:r>
              <a:rPr lang="en" sz="1200" i="1">
                <a:solidFill>
                  <a:srgbClr val="0F0F0F"/>
                </a:solidFill>
              </a:rPr>
              <a:t>Daily Forecasts</a:t>
            </a:r>
            <a:r>
              <a:rPr lang="en" sz="1200">
                <a:solidFill>
                  <a:srgbClr val="0F0F0F"/>
                </a:solidFill>
              </a:rPr>
              <a:t>: Daily forecasts for the next 365 days.</a:t>
            </a:r>
            <a:endParaRPr sz="1200">
              <a:solidFill>
                <a:srgbClr val="0F0F0F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0F0F0F"/>
              </a:buClr>
              <a:buSzPts val="1200"/>
              <a:buChar char="●"/>
            </a:pPr>
            <a:r>
              <a:rPr lang="en" sz="1200" i="1">
                <a:solidFill>
                  <a:srgbClr val="0F0F0F"/>
                </a:solidFill>
              </a:rPr>
              <a:t>Data Storage:</a:t>
            </a:r>
            <a:r>
              <a:rPr lang="en" sz="1200">
                <a:solidFill>
                  <a:srgbClr val="0F0F0F"/>
                </a:solidFill>
              </a:rPr>
              <a:t> Actuals and predictions are stored in dictionaries to produce performance metrics</a:t>
            </a:r>
            <a:endParaRPr sz="1200">
              <a:solidFill>
                <a:srgbClr val="0F0F0F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4260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20">
                <a:latin typeface="Oswald"/>
                <a:ea typeface="Oswald"/>
                <a:cs typeface="Oswald"/>
                <a:sym typeface="Oswald"/>
              </a:rPr>
              <a:t>Feature Selection</a:t>
            </a:r>
            <a:endParaRPr sz="282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89" name="Google Shape;189;p29"/>
          <p:cNvSpPr txBox="1">
            <a:spLocks noGrp="1"/>
          </p:cNvSpPr>
          <p:nvPr>
            <p:ph type="body" idx="4294967295"/>
          </p:nvPr>
        </p:nvSpPr>
        <p:spPr>
          <a:xfrm>
            <a:off x="5209250" y="1573800"/>
            <a:ext cx="3637500" cy="35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0F0F0F"/>
                </a:solidFill>
              </a:rPr>
              <a:t>Custom seasonalities</a:t>
            </a:r>
            <a:endParaRPr sz="1200" b="1">
              <a:solidFill>
                <a:srgbClr val="0F0F0F"/>
              </a:solidFill>
            </a:endParaRPr>
          </a:p>
          <a:p>
            <a:pPr marL="457200" lvl="0" indent="-304800" algn="l" rtl="0">
              <a:spcBef>
                <a:spcPts val="1200"/>
              </a:spcBef>
              <a:spcAft>
                <a:spcPts val="0"/>
              </a:spcAft>
              <a:buClr>
                <a:srgbClr val="0F0F0F"/>
              </a:buClr>
              <a:buSzPts val="1200"/>
              <a:buChar char="●"/>
            </a:pPr>
            <a:r>
              <a:rPr lang="en" sz="1200">
                <a:solidFill>
                  <a:srgbClr val="0F0F0F"/>
                </a:solidFill>
              </a:rPr>
              <a:t>Seasons</a:t>
            </a:r>
            <a:endParaRPr sz="1200">
              <a:solidFill>
                <a:srgbClr val="0F0F0F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0F0F0F"/>
              </a:buClr>
              <a:buSzPts val="1200"/>
              <a:buChar char="●"/>
            </a:pPr>
            <a:r>
              <a:rPr lang="en" sz="1200">
                <a:solidFill>
                  <a:srgbClr val="0F0F0F"/>
                </a:solidFill>
              </a:rPr>
              <a:t>Day of the week</a:t>
            </a:r>
            <a:endParaRPr sz="1200">
              <a:solidFill>
                <a:srgbClr val="0F0F0F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0F0F0F"/>
              </a:buClr>
              <a:buSzPts val="1200"/>
              <a:buChar char="●"/>
            </a:pPr>
            <a:r>
              <a:rPr lang="en" sz="1200">
                <a:solidFill>
                  <a:srgbClr val="0F0F0F"/>
                </a:solidFill>
              </a:rPr>
              <a:t>Holidays</a:t>
            </a:r>
            <a:endParaRPr sz="1200">
              <a:solidFill>
                <a:srgbClr val="0F0F0F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0F0F0F"/>
                </a:solidFill>
              </a:rPr>
              <a:t>Store 21980 </a:t>
            </a:r>
            <a:endParaRPr sz="1200" b="1">
              <a:solidFill>
                <a:srgbClr val="0F0F0F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0F0F0F"/>
              </a:buClr>
              <a:buSzPts val="1200"/>
              <a:buChar char="●"/>
            </a:pPr>
            <a:r>
              <a:rPr lang="en" sz="1200">
                <a:solidFill>
                  <a:srgbClr val="0F0F0F"/>
                </a:solidFill>
              </a:rPr>
              <a:t>Removed as an outlier due to exceptionally high diesel sales</a:t>
            </a:r>
            <a:endParaRPr sz="1200">
              <a:solidFill>
                <a:srgbClr val="0F0F0F"/>
              </a:solidFill>
            </a:endParaRPr>
          </a:p>
        </p:txBody>
      </p:sp>
      <p:sp>
        <p:nvSpPr>
          <p:cNvPr id="190" name="Google Shape;190;p29"/>
          <p:cNvSpPr txBox="1">
            <a:spLocks noGrp="1"/>
          </p:cNvSpPr>
          <p:nvPr>
            <p:ph type="body" idx="4294967295"/>
          </p:nvPr>
        </p:nvSpPr>
        <p:spPr>
          <a:xfrm>
            <a:off x="371375" y="1462675"/>
            <a:ext cx="4604700" cy="36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0F0F0F"/>
                </a:solidFill>
              </a:rPr>
              <a:t>Features dropped</a:t>
            </a:r>
            <a:endParaRPr sz="1200" b="1">
              <a:solidFill>
                <a:srgbClr val="0F0F0F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0F0F0F"/>
              </a:buClr>
              <a:buSzPts val="1200"/>
              <a:buChar char="●"/>
            </a:pPr>
            <a:r>
              <a:rPr lang="en" sz="1200">
                <a:solidFill>
                  <a:srgbClr val="0F0F0F"/>
                </a:solidFill>
              </a:rPr>
              <a:t>Front_door_count</a:t>
            </a:r>
            <a:endParaRPr sz="1200">
              <a:solidFill>
                <a:srgbClr val="0F0F0F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0F0F0F"/>
              </a:buClr>
              <a:buSzPts val="1200"/>
              <a:buChar char="●"/>
            </a:pPr>
            <a:r>
              <a:rPr lang="en" sz="1200">
                <a:solidFill>
                  <a:srgbClr val="0F0F0F"/>
                </a:solidFill>
              </a:rPr>
              <a:t>Godfather_s_pizza</a:t>
            </a:r>
            <a:endParaRPr sz="1200">
              <a:solidFill>
                <a:srgbClr val="0F0F0F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0F0F0F"/>
              </a:buClr>
              <a:buSzPts val="1200"/>
              <a:buChar char="●"/>
            </a:pPr>
            <a:r>
              <a:rPr lang="en" sz="1200">
                <a:solidFill>
                  <a:srgbClr val="0F0F0F"/>
                </a:solidFill>
              </a:rPr>
              <a:t>Diesel_x</a:t>
            </a:r>
            <a:endParaRPr sz="1200">
              <a:solidFill>
                <a:srgbClr val="0F0F0F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0F0F0F"/>
              </a:buClr>
              <a:buSzPts val="1200"/>
              <a:buChar char="●"/>
            </a:pPr>
            <a:r>
              <a:rPr lang="en" sz="1200">
                <a:solidFill>
                  <a:srgbClr val="0F0F0F"/>
                </a:solidFill>
              </a:rPr>
              <a:t>Non_24_hour</a:t>
            </a:r>
            <a:endParaRPr sz="1200">
              <a:solidFill>
                <a:srgbClr val="0F0F0F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0F0F0F"/>
              </a:buClr>
              <a:buSzPts val="1200"/>
              <a:buChar char="●"/>
            </a:pPr>
            <a:r>
              <a:rPr lang="en" sz="1200">
                <a:solidFill>
                  <a:srgbClr val="0F0F0F"/>
                </a:solidFill>
              </a:rPr>
              <a:t>Self_check_out</a:t>
            </a:r>
            <a:endParaRPr sz="1200">
              <a:solidFill>
                <a:srgbClr val="0F0F0F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0F0F0F"/>
              </a:buClr>
              <a:buSzPts val="1200"/>
              <a:buChar char="●"/>
            </a:pPr>
            <a:r>
              <a:rPr lang="en" sz="1200">
                <a:solidFill>
                  <a:srgbClr val="0F0F0F"/>
                </a:solidFill>
              </a:rPr>
              <a:t>Car_wash</a:t>
            </a:r>
            <a:endParaRPr sz="1200">
              <a:solidFill>
                <a:srgbClr val="0F0F0F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0F0F0F"/>
              </a:buClr>
              <a:buSzPts val="1200"/>
              <a:buChar char="●"/>
            </a:pPr>
            <a:r>
              <a:rPr lang="en" sz="1200">
                <a:solidFill>
                  <a:srgbClr val="0F0F0F"/>
                </a:solidFill>
              </a:rPr>
              <a:t>Ev_charging</a:t>
            </a:r>
            <a:endParaRPr sz="1200">
              <a:solidFill>
                <a:srgbClr val="0F0F0F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0F0F0F"/>
                </a:solidFill>
              </a:rPr>
              <a:t>Features included</a:t>
            </a:r>
            <a:endParaRPr sz="1200" b="1">
              <a:solidFill>
                <a:srgbClr val="0F0F0F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0F0F0F"/>
              </a:buClr>
              <a:buSzPts val="1200"/>
              <a:buChar char="●"/>
            </a:pPr>
            <a:r>
              <a:rPr lang="en" sz="1200">
                <a:solidFill>
                  <a:srgbClr val="0F0F0F"/>
                </a:solidFill>
              </a:rPr>
              <a:t>National historical unleaded and diesel prices</a:t>
            </a:r>
            <a:endParaRPr sz="1200">
              <a:solidFill>
                <a:srgbClr val="0F0F0F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0F0F0F"/>
              </a:buClr>
              <a:buSzPts val="1200"/>
              <a:buChar char="●"/>
            </a:pPr>
            <a:r>
              <a:rPr lang="en" sz="1200">
                <a:solidFill>
                  <a:srgbClr val="0F0F0F"/>
                </a:solidFill>
              </a:rPr>
              <a:t>Populations (x1_mile_pop, x1_2_mile_pop, x7_min_pop)</a:t>
            </a:r>
            <a:endParaRPr sz="1200">
              <a:solidFill>
                <a:srgbClr val="0F0F0F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0F0F0F"/>
              </a:buClr>
              <a:buSzPts val="1200"/>
              <a:buChar char="●"/>
            </a:pPr>
            <a:r>
              <a:rPr lang="en" sz="1200">
                <a:solidFill>
                  <a:srgbClr val="0F0F0F"/>
                </a:solidFill>
              </a:rPr>
              <a:t>Number of RV &amp; high-flow lanes, layouts, stack types</a:t>
            </a:r>
            <a:endParaRPr sz="1200">
              <a:solidFill>
                <a:srgbClr val="0F0F0F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0F0F0F"/>
              </a:buClr>
              <a:buSzPts val="1200"/>
              <a:buChar char="●"/>
            </a:pPr>
            <a:r>
              <a:rPr lang="en" sz="1200">
                <a:solidFill>
                  <a:srgbClr val="0F0F0F"/>
                </a:solidFill>
              </a:rPr>
              <a:t>Men’s urinal count, women’s sink count</a:t>
            </a:r>
            <a:endParaRPr sz="1200">
              <a:solidFill>
                <a:srgbClr val="0F0F0F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0F0F0F"/>
              </a:buClr>
              <a:buSzPts val="1200"/>
              <a:buChar char="●"/>
            </a:pPr>
            <a:r>
              <a:rPr lang="en" sz="1200">
                <a:solidFill>
                  <a:srgbClr val="0F0F0F"/>
                </a:solidFill>
              </a:rPr>
              <a:t>Serves pizza, cinnabon, etc</a:t>
            </a:r>
            <a:endParaRPr sz="1200">
              <a:solidFill>
                <a:srgbClr val="0F0F0F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0F0F0F"/>
              </a:buClr>
              <a:buSzPts val="1200"/>
              <a:buChar char="●"/>
            </a:pPr>
            <a:r>
              <a:rPr lang="en" sz="1200">
                <a:solidFill>
                  <a:srgbClr val="0F0F0F"/>
                </a:solidFill>
              </a:rPr>
              <a:t>Store age </a:t>
            </a:r>
            <a:endParaRPr sz="1200">
              <a:solidFill>
                <a:srgbClr val="0F0F0F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0F0F0F"/>
              </a:buClr>
              <a:buSzPts val="1200"/>
              <a:buChar char="●"/>
            </a:pPr>
            <a:r>
              <a:rPr lang="en" sz="1200">
                <a:solidFill>
                  <a:srgbClr val="0F0F0F"/>
                </a:solidFill>
              </a:rPr>
              <a:t>Store openings</a:t>
            </a:r>
            <a:endParaRPr sz="1200">
              <a:solidFill>
                <a:srgbClr val="0F0F0F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0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Correlations</a:t>
            </a:r>
            <a:endParaRPr/>
          </a:p>
        </p:txBody>
      </p:sp>
      <p:pic>
        <p:nvPicPr>
          <p:cNvPr id="196" name="Google Shape;19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87875"/>
            <a:ext cx="4572000" cy="2294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09125" y="2762900"/>
            <a:ext cx="4534875" cy="23805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1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Correlations</a:t>
            </a:r>
            <a:endParaRPr/>
          </a:p>
        </p:txBody>
      </p:sp>
      <p:pic>
        <p:nvPicPr>
          <p:cNvPr id="203" name="Google Shape;20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91975"/>
            <a:ext cx="4572001" cy="245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90678" y="2690350"/>
            <a:ext cx="4453322" cy="2453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4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00">
                <a:latin typeface="Oswald"/>
                <a:ea typeface="Oswald"/>
                <a:cs typeface="Oswald"/>
                <a:sym typeface="Oswald"/>
              </a:rPr>
              <a:t>Project Objective</a:t>
            </a:r>
            <a:endParaRPr sz="2800"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endParaRPr sz="2000"/>
          </a:p>
        </p:txBody>
      </p:sp>
      <p:sp>
        <p:nvSpPr>
          <p:cNvPr id="72" name="Google Shape;72;p14"/>
          <p:cNvSpPr txBox="1">
            <a:spLocks noGrp="1"/>
          </p:cNvSpPr>
          <p:nvPr>
            <p:ph type="body" idx="1"/>
          </p:nvPr>
        </p:nvSpPr>
        <p:spPr>
          <a:xfrm>
            <a:off x="311700" y="1531375"/>
            <a:ext cx="8520600" cy="36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" sz="1500">
                <a:solidFill>
                  <a:srgbClr val="000000"/>
                </a:solidFill>
              </a:rPr>
              <a:t>Build a predictive model that Maverik can use to predict sales upon opening a new store</a:t>
            </a:r>
            <a:r>
              <a:rPr lang="en" sz="1500">
                <a:solidFill>
                  <a:srgbClr val="0F0F0F"/>
                </a:solidFill>
              </a:rPr>
              <a:t>. </a:t>
            </a:r>
            <a:endParaRPr sz="1500">
              <a:solidFill>
                <a:srgbClr val="0F0F0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935"/>
              <a:buNone/>
            </a:pPr>
            <a:r>
              <a:rPr lang="en" sz="1500">
                <a:solidFill>
                  <a:srgbClr val="0F0F0F"/>
                </a:solidFill>
              </a:rPr>
              <a:t>Sales KPIs are as follows:</a:t>
            </a:r>
            <a:endParaRPr sz="1500">
              <a:solidFill>
                <a:schemeClr val="lt2"/>
              </a:solidFill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F0F0F"/>
              </a:buClr>
              <a:buSzPts val="1500"/>
              <a:buChar char="●"/>
            </a:pPr>
            <a:r>
              <a:rPr lang="en" sz="1500">
                <a:solidFill>
                  <a:srgbClr val="0F0F0F"/>
                </a:solidFill>
              </a:rPr>
              <a:t>Inside Sales (Merchandise)</a:t>
            </a:r>
            <a:endParaRPr sz="1500">
              <a:solidFill>
                <a:srgbClr val="0F0F0F"/>
              </a:solidFill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F0F0F"/>
              </a:buClr>
              <a:buSzPts val="1500"/>
              <a:buChar char="●"/>
            </a:pPr>
            <a:r>
              <a:rPr lang="en" sz="1500">
                <a:solidFill>
                  <a:srgbClr val="0F0F0F"/>
                </a:solidFill>
              </a:rPr>
              <a:t>Food Sales</a:t>
            </a:r>
            <a:endParaRPr sz="1500">
              <a:solidFill>
                <a:srgbClr val="0F0F0F"/>
              </a:solidFill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F0F0F"/>
              </a:buClr>
              <a:buSzPts val="1500"/>
              <a:buChar char="●"/>
            </a:pPr>
            <a:r>
              <a:rPr lang="en" sz="1500">
                <a:solidFill>
                  <a:srgbClr val="0F0F0F"/>
                </a:solidFill>
              </a:rPr>
              <a:t>Diesel Sales</a:t>
            </a:r>
            <a:endParaRPr sz="1500">
              <a:solidFill>
                <a:srgbClr val="0F0F0F"/>
              </a:solidFill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F0F0F"/>
              </a:buClr>
              <a:buSzPts val="1500"/>
              <a:buChar char="●"/>
            </a:pPr>
            <a:r>
              <a:rPr lang="en" sz="1500">
                <a:solidFill>
                  <a:srgbClr val="0F0F0F"/>
                </a:solidFill>
              </a:rPr>
              <a:t>Unleaded Sales</a:t>
            </a:r>
            <a:endParaRPr sz="1500">
              <a:solidFill>
                <a:srgbClr val="0F0F0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935"/>
              <a:buNone/>
            </a:pPr>
            <a:r>
              <a:rPr lang="en" sz="2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Project Scope</a:t>
            </a:r>
            <a:endParaRPr sz="1500">
              <a:solidFill>
                <a:srgbClr val="0F0F0F"/>
              </a:solidFill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F0F0F"/>
              </a:buClr>
              <a:buSzPts val="1500"/>
              <a:buChar char="●"/>
            </a:pPr>
            <a:r>
              <a:rPr lang="en" sz="1500">
                <a:solidFill>
                  <a:srgbClr val="0F0F0F"/>
                </a:solidFill>
              </a:rPr>
              <a:t>Build a time-series model to predict sales across 4 different KPIs</a:t>
            </a:r>
            <a:endParaRPr sz="1500">
              <a:solidFill>
                <a:srgbClr val="0F0F0F"/>
              </a:solidFill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F0F0F"/>
              </a:buClr>
              <a:buSzPts val="1500"/>
              <a:buChar char="●"/>
            </a:pPr>
            <a:r>
              <a:rPr lang="en" sz="1500">
                <a:solidFill>
                  <a:srgbClr val="0F0F0F"/>
                </a:solidFill>
              </a:rPr>
              <a:t>The model(s) must be rolling (able to ingest actuals to revise forecasts)</a:t>
            </a:r>
            <a:endParaRPr sz="1500">
              <a:solidFill>
                <a:srgbClr val="0F0F0F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2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Seasonal Decomposition - Unleaded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210" name="Google Shape;210;p32"/>
          <p:cNvPicPr preferRelativeResize="0"/>
          <p:nvPr/>
        </p:nvPicPr>
        <p:blipFill rotWithShape="1">
          <a:blip r:embed="rId3">
            <a:alphaModFix/>
          </a:blip>
          <a:srcRect b="47157"/>
          <a:stretch/>
        </p:blipFill>
        <p:spPr>
          <a:xfrm>
            <a:off x="4572000" y="3408925"/>
            <a:ext cx="4572000" cy="12080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2"/>
          <p:cNvPicPr preferRelativeResize="0"/>
          <p:nvPr/>
        </p:nvPicPr>
        <p:blipFill rotWithShape="1">
          <a:blip r:embed="rId3">
            <a:alphaModFix/>
          </a:blip>
          <a:srcRect t="74562"/>
          <a:stretch/>
        </p:blipFill>
        <p:spPr>
          <a:xfrm>
            <a:off x="4572000" y="4562000"/>
            <a:ext cx="4572000" cy="5815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305225"/>
            <a:ext cx="5056211" cy="210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5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00">
                <a:latin typeface="Oswald"/>
                <a:ea typeface="Oswald"/>
                <a:cs typeface="Oswald"/>
                <a:sym typeface="Oswald"/>
              </a:rPr>
              <a:t>Business Problems &amp; Risks</a:t>
            </a:r>
            <a:endParaRPr sz="28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78" name="Google Shape;78;p15"/>
          <p:cNvSpPr txBox="1"/>
          <p:nvPr/>
        </p:nvSpPr>
        <p:spPr>
          <a:xfrm>
            <a:off x="311725" y="1882725"/>
            <a:ext cx="8439600" cy="24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0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F0F0F"/>
              </a:buClr>
              <a:buSzPts val="1600"/>
              <a:buFont typeface="Roboto"/>
              <a:buChar char="●"/>
            </a:pPr>
            <a:r>
              <a:rPr lang="en" sz="1600">
                <a:solidFill>
                  <a:srgbClr val="0F0F0F"/>
                </a:solidFill>
                <a:latin typeface="Roboto"/>
                <a:ea typeface="Roboto"/>
                <a:cs typeface="Roboto"/>
                <a:sym typeface="Roboto"/>
              </a:rPr>
              <a:t>Four separate predictions are needed</a:t>
            </a:r>
            <a:endParaRPr sz="1600">
              <a:solidFill>
                <a:srgbClr val="0F0F0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30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F0F0F"/>
              </a:buClr>
              <a:buSzPts val="1600"/>
              <a:buFont typeface="Roboto"/>
              <a:buChar char="●"/>
            </a:pPr>
            <a:r>
              <a:rPr lang="en" sz="1600">
                <a:solidFill>
                  <a:srgbClr val="0F0F0F"/>
                </a:solidFill>
                <a:latin typeface="Roboto"/>
                <a:ea typeface="Roboto"/>
                <a:cs typeface="Roboto"/>
                <a:sym typeface="Roboto"/>
              </a:rPr>
              <a:t>Limited knowledge of specific domain / industry</a:t>
            </a:r>
            <a:endParaRPr sz="1600">
              <a:solidFill>
                <a:srgbClr val="0F0F0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30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F0F0F"/>
              </a:buClr>
              <a:buSzPts val="1600"/>
              <a:buFont typeface="Roboto"/>
              <a:buChar char="●"/>
            </a:pPr>
            <a:r>
              <a:rPr lang="en" sz="1600">
                <a:solidFill>
                  <a:srgbClr val="0F0F0F"/>
                </a:solidFill>
                <a:latin typeface="Roboto"/>
                <a:ea typeface="Roboto"/>
                <a:cs typeface="Roboto"/>
                <a:sym typeface="Roboto"/>
              </a:rPr>
              <a:t>Forecast must be rolling</a:t>
            </a:r>
            <a:endParaRPr sz="1600">
              <a:solidFill>
                <a:srgbClr val="0F0F0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30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F0F0F"/>
              </a:buClr>
              <a:buSzPts val="1600"/>
              <a:buFont typeface="Roboto"/>
              <a:buChar char="●"/>
            </a:pPr>
            <a:r>
              <a:rPr lang="en" sz="1600">
                <a:solidFill>
                  <a:srgbClr val="0F0F0F"/>
                </a:solidFill>
                <a:latin typeface="Roboto"/>
                <a:ea typeface="Roboto"/>
                <a:cs typeface="Roboto"/>
                <a:sym typeface="Roboto"/>
              </a:rPr>
              <a:t>Rolling forecast models are computationally demanding</a:t>
            </a:r>
            <a:endParaRPr sz="1600">
              <a:solidFill>
                <a:srgbClr val="0F0F0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30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F0F0F"/>
              </a:buClr>
              <a:buSzPts val="1600"/>
              <a:buFont typeface="Roboto"/>
              <a:buChar char="●"/>
            </a:pPr>
            <a:r>
              <a:rPr lang="en" sz="1600">
                <a:solidFill>
                  <a:srgbClr val="0F0F0F"/>
                </a:solidFill>
                <a:latin typeface="Roboto"/>
                <a:ea typeface="Roboto"/>
                <a:cs typeface="Roboto"/>
                <a:sym typeface="Roboto"/>
              </a:rPr>
              <a:t>Variations in seasonality + sales volume across stores</a:t>
            </a:r>
            <a:endParaRPr sz="1600">
              <a:solidFill>
                <a:srgbClr val="0F0F0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Oswald"/>
                <a:ea typeface="Oswald"/>
                <a:cs typeface="Oswald"/>
                <a:sym typeface="Oswald"/>
              </a:rPr>
              <a:t>Results</a:t>
            </a:r>
            <a:endParaRPr/>
          </a:p>
        </p:txBody>
      </p:sp>
      <p:sp>
        <p:nvSpPr>
          <p:cNvPr id="84" name="Google Shape;84;p16"/>
          <p:cNvSpPr txBox="1">
            <a:spLocks noGrp="1"/>
          </p:cNvSpPr>
          <p:nvPr>
            <p:ph type="body" idx="4294967295"/>
          </p:nvPr>
        </p:nvSpPr>
        <p:spPr>
          <a:xfrm>
            <a:off x="2368500" y="1252725"/>
            <a:ext cx="4407000" cy="40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400">
                <a:solidFill>
                  <a:srgbClr val="0F0F0F"/>
                </a:solidFill>
              </a:rPr>
              <a:t>Six-Month RMSE Comparison</a:t>
            </a:r>
            <a:endParaRPr sz="1400">
              <a:solidFill>
                <a:srgbClr val="0F0F0F"/>
              </a:solidFill>
            </a:endParaRPr>
          </a:p>
        </p:txBody>
      </p:sp>
      <p:sp>
        <p:nvSpPr>
          <p:cNvPr id="85" name="Google Shape;85;p16"/>
          <p:cNvSpPr txBox="1">
            <a:spLocks noGrp="1"/>
          </p:cNvSpPr>
          <p:nvPr>
            <p:ph type="body" idx="4294967295"/>
          </p:nvPr>
        </p:nvSpPr>
        <p:spPr>
          <a:xfrm>
            <a:off x="50" y="3639025"/>
            <a:ext cx="9144000" cy="150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i="1">
                <a:solidFill>
                  <a:srgbClr val="0F0F0F"/>
                </a:solidFill>
              </a:rPr>
              <a:t>Maverik would have experienced an average </a:t>
            </a:r>
            <a:r>
              <a:rPr lang="en" sz="1200" b="1" i="1">
                <a:solidFill>
                  <a:srgbClr val="0F0F0F"/>
                </a:solidFill>
              </a:rPr>
              <a:t>73%</a:t>
            </a:r>
            <a:r>
              <a:rPr lang="en" sz="1200" i="1">
                <a:solidFill>
                  <a:srgbClr val="0F0F0F"/>
                </a:solidFill>
              </a:rPr>
              <a:t> reduction in prediction error for store ID 24535, based on these assumptions.</a:t>
            </a:r>
            <a:endParaRPr sz="1200" i="1">
              <a:solidFill>
                <a:srgbClr val="0F0F0F"/>
              </a:solidFill>
            </a:endParaRPr>
          </a:p>
          <a:p>
            <a:pPr marL="457200" lvl="0" indent="-304800" algn="l" rtl="0">
              <a:spcBef>
                <a:spcPts val="1200"/>
              </a:spcBef>
              <a:spcAft>
                <a:spcPts val="0"/>
              </a:spcAft>
              <a:buClr>
                <a:srgbClr val="0F0F0F"/>
              </a:buClr>
              <a:buSzPts val="1200"/>
              <a:buChar char="●"/>
            </a:pPr>
            <a:r>
              <a:rPr lang="en" sz="1200">
                <a:solidFill>
                  <a:srgbClr val="0F0F0F"/>
                </a:solidFill>
              </a:rPr>
              <a:t>Inside Sales: </a:t>
            </a:r>
            <a:r>
              <a:rPr lang="en" sz="1200" b="1">
                <a:solidFill>
                  <a:srgbClr val="0F0F0F"/>
                </a:solidFill>
              </a:rPr>
              <a:t>67.5%</a:t>
            </a:r>
            <a:endParaRPr sz="1200" b="1">
              <a:solidFill>
                <a:srgbClr val="0F0F0F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0F0F0F"/>
              </a:buClr>
              <a:buSzPts val="1200"/>
              <a:buChar char="●"/>
            </a:pPr>
            <a:r>
              <a:rPr lang="en" sz="1200">
                <a:solidFill>
                  <a:srgbClr val="0F0F0F"/>
                </a:solidFill>
              </a:rPr>
              <a:t>Food Sales: </a:t>
            </a:r>
            <a:r>
              <a:rPr lang="en" sz="1200" b="1">
                <a:solidFill>
                  <a:srgbClr val="0F0F0F"/>
                </a:solidFill>
              </a:rPr>
              <a:t>63.9%</a:t>
            </a:r>
            <a:endParaRPr sz="1200" b="1">
              <a:solidFill>
                <a:srgbClr val="0F0F0F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0F0F0F"/>
              </a:buClr>
              <a:buSzPts val="1200"/>
              <a:buChar char="●"/>
            </a:pPr>
            <a:r>
              <a:rPr lang="en" sz="1200">
                <a:solidFill>
                  <a:srgbClr val="0F0F0F"/>
                </a:solidFill>
              </a:rPr>
              <a:t>Diesel Sales: </a:t>
            </a:r>
            <a:r>
              <a:rPr lang="en" sz="1200" b="1">
                <a:solidFill>
                  <a:srgbClr val="0F0F0F"/>
                </a:solidFill>
              </a:rPr>
              <a:t>74.6%</a:t>
            </a:r>
            <a:endParaRPr sz="1200" b="1">
              <a:solidFill>
                <a:srgbClr val="0F0F0F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0F0F0F"/>
              </a:buClr>
              <a:buSzPts val="1200"/>
              <a:buChar char="●"/>
            </a:pPr>
            <a:r>
              <a:rPr lang="en" sz="1200">
                <a:solidFill>
                  <a:srgbClr val="0F0F0F"/>
                </a:solidFill>
              </a:rPr>
              <a:t>Unleaded Sales: </a:t>
            </a:r>
            <a:r>
              <a:rPr lang="en" sz="1200" b="1">
                <a:solidFill>
                  <a:srgbClr val="0F0F0F"/>
                </a:solidFill>
              </a:rPr>
              <a:t>84.7%</a:t>
            </a:r>
            <a:endParaRPr sz="1400" b="1">
              <a:solidFill>
                <a:srgbClr val="0F0F0F"/>
              </a:solidFill>
            </a:endParaRPr>
          </a:p>
        </p:txBody>
      </p:sp>
      <p:graphicFrame>
        <p:nvGraphicFramePr>
          <p:cNvPr id="86" name="Google Shape;86;p16"/>
          <p:cNvGraphicFramePr/>
          <p:nvPr/>
        </p:nvGraphicFramePr>
        <p:xfrm>
          <a:off x="952500" y="1658025"/>
          <a:ext cx="7239000" cy="1981050"/>
        </p:xfrm>
        <a:graphic>
          <a:graphicData uri="http://schemas.openxmlformats.org/drawingml/2006/table">
            <a:tbl>
              <a:tblPr>
                <a:noFill/>
                <a:tableStyleId>{8A162FD7-A347-4773-B510-D60F1D71FF9E}</a:tableStyleId>
              </a:tblPr>
              <a:tblGrid>
                <a:gridCol w="241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1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1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Our Model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Benchmarks*</a:t>
                      </a:r>
                      <a:endParaRPr b="1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Inside Sales (Merch)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1065.6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3283.1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Food Sales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390.2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1081.7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Diesel Sales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1119.0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4398.0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Unleaded Sales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892.7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5845.4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7" name="Google Shape;87;p16"/>
          <p:cNvSpPr txBox="1"/>
          <p:nvPr/>
        </p:nvSpPr>
        <p:spPr>
          <a:xfrm>
            <a:off x="6905800" y="4820400"/>
            <a:ext cx="2184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*Average RMSE score from 37 stores</a:t>
            </a:r>
            <a:endParaRPr sz="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Oswald"/>
                <a:ea typeface="Oswald"/>
                <a:cs typeface="Oswald"/>
                <a:sym typeface="Oswald"/>
              </a:rPr>
              <a:t>Prophet Model</a:t>
            </a:r>
            <a:endParaRPr sz="28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93" name="Google Shape;93;p17"/>
          <p:cNvSpPr txBox="1">
            <a:spLocks noGrp="1"/>
          </p:cNvSpPr>
          <p:nvPr>
            <p:ph type="body" idx="1"/>
          </p:nvPr>
        </p:nvSpPr>
        <p:spPr>
          <a:xfrm>
            <a:off x="145050" y="1369863"/>
            <a:ext cx="7177200" cy="121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F0F0F"/>
                </a:solidFill>
              </a:rPr>
              <a:t>What is Prophet?</a:t>
            </a:r>
            <a:endParaRPr b="1">
              <a:solidFill>
                <a:srgbClr val="0F0F0F"/>
              </a:solidFill>
            </a:endParaRPr>
          </a:p>
          <a:p>
            <a:pPr marL="457200" lvl="0" indent="-31115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0F0F0F"/>
              </a:buClr>
              <a:buSzPts val="1300"/>
              <a:buChar char="●"/>
            </a:pPr>
            <a:r>
              <a:rPr lang="en">
                <a:solidFill>
                  <a:srgbClr val="0F0F0F"/>
                </a:solidFill>
              </a:rPr>
              <a:t>Open-source forecasting tool designed to work with time series data.</a:t>
            </a:r>
            <a:endParaRPr>
              <a:solidFill>
                <a:srgbClr val="0F0F0F"/>
              </a:solidFill>
            </a:endParaRPr>
          </a:p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F0F0F"/>
              </a:buClr>
              <a:buSzPts val="1300"/>
              <a:buChar char="●"/>
            </a:pPr>
            <a:r>
              <a:rPr lang="en">
                <a:solidFill>
                  <a:srgbClr val="0F0F0F"/>
                </a:solidFill>
              </a:rPr>
              <a:t>Effective for datasets with strong seasonal effects and extensive historical data.</a:t>
            </a:r>
            <a:endParaRPr>
              <a:solidFill>
                <a:srgbClr val="0F0F0F"/>
              </a:solidFill>
            </a:endParaRPr>
          </a:p>
        </p:txBody>
      </p:sp>
      <p:pic>
        <p:nvPicPr>
          <p:cNvPr id="94" name="Google Shape;9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32680" y="2833400"/>
            <a:ext cx="4011320" cy="15525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7"/>
          <p:cNvSpPr txBox="1">
            <a:spLocks noGrp="1"/>
          </p:cNvSpPr>
          <p:nvPr>
            <p:ph type="body" idx="1"/>
          </p:nvPr>
        </p:nvSpPr>
        <p:spPr>
          <a:xfrm>
            <a:off x="145050" y="2833400"/>
            <a:ext cx="4915200" cy="231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F0F0F"/>
                </a:solidFill>
              </a:rPr>
              <a:t>Processing Time &amp; Computational Requirements</a:t>
            </a:r>
            <a:endParaRPr b="1">
              <a:solidFill>
                <a:srgbClr val="0F0F0F"/>
              </a:solidFill>
            </a:endParaRPr>
          </a:p>
          <a:p>
            <a:pPr marL="457200" marR="0" lvl="0" indent="-31115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0F0F0F"/>
              </a:buClr>
              <a:buSzPts val="1300"/>
              <a:buChar char="●"/>
            </a:pPr>
            <a:r>
              <a:rPr lang="en">
                <a:solidFill>
                  <a:srgbClr val="0F0F0F"/>
                </a:solidFill>
              </a:rPr>
              <a:t>Computational Resources: The model was run on a 16GB Mac laptop</a:t>
            </a:r>
            <a:endParaRPr>
              <a:solidFill>
                <a:srgbClr val="0F0F0F"/>
              </a:solidFill>
            </a:endParaRPr>
          </a:p>
          <a:p>
            <a:pPr marL="457200" marR="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F0F0F"/>
              </a:buClr>
              <a:buSzPts val="1300"/>
              <a:buChar char="●"/>
            </a:pPr>
            <a:r>
              <a:rPr lang="en">
                <a:solidFill>
                  <a:srgbClr val="0F0F0F"/>
                </a:solidFill>
              </a:rPr>
              <a:t>Processing Time: 1240 minutes (20 hours and 40 minutes)</a:t>
            </a:r>
            <a:endParaRPr>
              <a:solidFill>
                <a:srgbClr val="0F0F0F"/>
              </a:solidFill>
            </a:endParaRPr>
          </a:p>
          <a:p>
            <a:pPr marL="457200" marR="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F0F0F"/>
              </a:buClr>
              <a:buSzPts val="1300"/>
              <a:buChar char="●"/>
            </a:pPr>
            <a:r>
              <a:rPr lang="en">
                <a:solidFill>
                  <a:srgbClr val="0F0F0F"/>
                </a:solidFill>
              </a:rPr>
              <a:t>With higher CPU &amp; RAM, we could run this model for all stores.</a:t>
            </a:r>
            <a:endParaRPr b="1">
              <a:solidFill>
                <a:srgbClr val="0F0F0F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8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Model Benefits</a:t>
            </a:r>
            <a:endParaRPr/>
          </a:p>
        </p:txBody>
      </p:sp>
      <p:pic>
        <p:nvPicPr>
          <p:cNvPr id="101" name="Google Shape;10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9925" y="1809450"/>
            <a:ext cx="1571725" cy="1524575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8"/>
          <p:cNvSpPr txBox="1">
            <a:spLocks noGrp="1"/>
          </p:cNvSpPr>
          <p:nvPr>
            <p:ph type="body" idx="4294967295"/>
          </p:nvPr>
        </p:nvSpPr>
        <p:spPr>
          <a:xfrm>
            <a:off x="311725" y="3463950"/>
            <a:ext cx="2621100" cy="36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solidFill>
                  <a:srgbClr val="0F0F0F"/>
                </a:solidFill>
              </a:rPr>
              <a:t>Strengthens prediction accuracy</a:t>
            </a:r>
            <a:endParaRPr sz="1200">
              <a:solidFill>
                <a:srgbClr val="0F0F0F"/>
              </a:solidFill>
            </a:endParaRPr>
          </a:p>
        </p:txBody>
      </p:sp>
      <p:pic>
        <p:nvPicPr>
          <p:cNvPr id="103" name="Google Shape;103;p18"/>
          <p:cNvPicPr preferRelativeResize="0"/>
          <p:nvPr/>
        </p:nvPicPr>
        <p:blipFill rotWithShape="1">
          <a:blip r:embed="rId4">
            <a:alphaModFix/>
          </a:blip>
          <a:srcRect l="13040" t="6768" r="12142" b="7666"/>
          <a:stretch/>
        </p:blipFill>
        <p:spPr>
          <a:xfrm>
            <a:off x="3402475" y="1679525"/>
            <a:ext cx="2339052" cy="1784426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8"/>
          <p:cNvSpPr txBox="1">
            <a:spLocks noGrp="1"/>
          </p:cNvSpPr>
          <p:nvPr>
            <p:ph type="body" idx="4294967295"/>
          </p:nvPr>
        </p:nvSpPr>
        <p:spPr>
          <a:xfrm>
            <a:off x="3167400" y="3463950"/>
            <a:ext cx="2809200" cy="36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solidFill>
                  <a:srgbClr val="0F0F0F"/>
                </a:solidFill>
              </a:rPr>
              <a:t>Improves supply chain management</a:t>
            </a:r>
            <a:endParaRPr sz="1200">
              <a:solidFill>
                <a:srgbClr val="0F0F0F"/>
              </a:solidFill>
            </a:endParaRPr>
          </a:p>
        </p:txBody>
      </p:sp>
      <p:pic>
        <p:nvPicPr>
          <p:cNvPr id="105" name="Google Shape;105;p18"/>
          <p:cNvPicPr preferRelativeResize="0"/>
          <p:nvPr/>
        </p:nvPicPr>
        <p:blipFill rotWithShape="1">
          <a:blip r:embed="rId5">
            <a:alphaModFix/>
          </a:blip>
          <a:srcRect b="5793"/>
          <a:stretch/>
        </p:blipFill>
        <p:spPr>
          <a:xfrm>
            <a:off x="6672354" y="1695650"/>
            <a:ext cx="1738120" cy="1752199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8"/>
          <p:cNvSpPr txBox="1">
            <a:spLocks noGrp="1"/>
          </p:cNvSpPr>
          <p:nvPr>
            <p:ph type="body" idx="4294967295"/>
          </p:nvPr>
        </p:nvSpPr>
        <p:spPr>
          <a:xfrm>
            <a:off x="6136825" y="3463950"/>
            <a:ext cx="2809200" cy="36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solidFill>
                  <a:srgbClr val="0F0F0F"/>
                </a:solidFill>
              </a:rPr>
              <a:t>More accurate initial ROI estimates</a:t>
            </a:r>
            <a:endParaRPr sz="1200">
              <a:solidFill>
                <a:srgbClr val="0F0F0F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9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Oswald"/>
                <a:ea typeface="Oswald"/>
                <a:cs typeface="Oswald"/>
                <a:sym typeface="Oswald"/>
              </a:rPr>
              <a:t>Model Performance: Actuals vs Predictions</a:t>
            </a:r>
            <a:endParaRPr/>
          </a:p>
        </p:txBody>
      </p:sp>
      <p:pic>
        <p:nvPicPr>
          <p:cNvPr id="112" name="Google Shape;11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71500"/>
            <a:ext cx="6209250" cy="303885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9"/>
          <p:cNvSpPr txBox="1">
            <a:spLocks noGrp="1"/>
          </p:cNvSpPr>
          <p:nvPr>
            <p:ph type="body" idx="4294967295"/>
          </p:nvPr>
        </p:nvSpPr>
        <p:spPr>
          <a:xfrm>
            <a:off x="6209250" y="2381225"/>
            <a:ext cx="2934600" cy="165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5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Inside Sales (Merch) Results</a:t>
            </a:r>
            <a:endParaRPr sz="1150" b="1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950" b="1">
                <a:solidFill>
                  <a:srgbClr val="0F0F0F"/>
                </a:solidFill>
                <a:latin typeface="Courier New"/>
                <a:ea typeface="Courier New"/>
                <a:cs typeface="Courier New"/>
                <a:sym typeface="Courier New"/>
              </a:rPr>
              <a:t>two_week - RMSE: 1447.6, MAPE: 75.9</a:t>
            </a:r>
            <a:endParaRPr sz="950" b="1">
              <a:solidFill>
                <a:srgbClr val="0F0F0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950" b="1">
                <a:solidFill>
                  <a:srgbClr val="0F0F0F"/>
                </a:solidFill>
                <a:latin typeface="Courier New"/>
                <a:ea typeface="Courier New"/>
                <a:cs typeface="Courier New"/>
                <a:sym typeface="Courier New"/>
              </a:rPr>
              <a:t>three_week - RMSE: 1300.3, MAPE: 63.9</a:t>
            </a:r>
            <a:endParaRPr sz="950" b="1">
              <a:solidFill>
                <a:srgbClr val="0F0F0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950" b="1">
                <a:solidFill>
                  <a:srgbClr val="0F0F0F"/>
                </a:solidFill>
                <a:latin typeface="Courier New"/>
                <a:ea typeface="Courier New"/>
                <a:cs typeface="Courier New"/>
                <a:sym typeface="Courier New"/>
              </a:rPr>
              <a:t>six_month - RMSE: 1065.6, MAPE: 32.6</a:t>
            </a:r>
            <a:endParaRPr sz="950" b="1">
              <a:solidFill>
                <a:srgbClr val="0F0F0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950" b="1">
                <a:solidFill>
                  <a:srgbClr val="0F0F0F"/>
                </a:solidFill>
                <a:latin typeface="Courier New"/>
                <a:ea typeface="Courier New"/>
                <a:cs typeface="Courier New"/>
                <a:sym typeface="Courier New"/>
              </a:rPr>
              <a:t>one_year - RMSE: 907.6, MAPE: 25.8</a:t>
            </a:r>
            <a:endParaRPr sz="950" b="1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0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Oswald"/>
                <a:ea typeface="Oswald"/>
                <a:cs typeface="Oswald"/>
                <a:sym typeface="Oswald"/>
              </a:rPr>
              <a:t>Model Performance: Actuals vs Predictions</a:t>
            </a:r>
            <a:endParaRPr/>
          </a:p>
        </p:txBody>
      </p:sp>
      <p:pic>
        <p:nvPicPr>
          <p:cNvPr id="119" name="Google Shape;11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69500"/>
            <a:ext cx="6242426" cy="3055124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0"/>
          <p:cNvSpPr txBox="1">
            <a:spLocks noGrp="1"/>
          </p:cNvSpPr>
          <p:nvPr>
            <p:ph type="body" idx="4294967295"/>
          </p:nvPr>
        </p:nvSpPr>
        <p:spPr>
          <a:xfrm>
            <a:off x="6313850" y="2369650"/>
            <a:ext cx="2901600" cy="165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Food Sales Results</a:t>
            </a:r>
            <a:endParaRPr sz="1150" b="1">
              <a:solidFill>
                <a:srgbClr val="0F0F0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950" b="1">
                <a:solidFill>
                  <a:srgbClr val="0F0F0F"/>
                </a:solidFill>
                <a:latin typeface="Courier New"/>
                <a:ea typeface="Courier New"/>
                <a:cs typeface="Courier New"/>
                <a:sym typeface="Courier New"/>
              </a:rPr>
              <a:t>two_week - RMSE: 190.5, MAPE: 24.5</a:t>
            </a:r>
            <a:endParaRPr sz="950" b="1">
              <a:solidFill>
                <a:srgbClr val="0F0F0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950" b="1">
                <a:solidFill>
                  <a:srgbClr val="0F0F0F"/>
                </a:solidFill>
                <a:latin typeface="Courier New"/>
                <a:ea typeface="Courier New"/>
                <a:cs typeface="Courier New"/>
                <a:sym typeface="Courier New"/>
              </a:rPr>
              <a:t>three_week - RMSE: 178.2, MAPE: 22.0</a:t>
            </a:r>
            <a:endParaRPr sz="950" b="1">
              <a:solidFill>
                <a:srgbClr val="0F0F0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950" b="1">
                <a:solidFill>
                  <a:srgbClr val="0F0F0F"/>
                </a:solidFill>
                <a:latin typeface="Courier New"/>
                <a:ea typeface="Courier New"/>
                <a:cs typeface="Courier New"/>
                <a:sym typeface="Courier New"/>
              </a:rPr>
              <a:t>six_month - RMSE: 390.2, MAPE: 32.5</a:t>
            </a:r>
            <a:endParaRPr sz="950" b="1">
              <a:solidFill>
                <a:srgbClr val="0F0F0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950" b="1">
                <a:solidFill>
                  <a:srgbClr val="0F0F0F"/>
                </a:solidFill>
                <a:latin typeface="Courier New"/>
                <a:ea typeface="Courier New"/>
                <a:cs typeface="Courier New"/>
                <a:sym typeface="Courier New"/>
              </a:rPr>
              <a:t>one_year - RMSE: 360.2, MAPE: 31.8</a:t>
            </a:r>
            <a:endParaRPr sz="950" b="1">
              <a:solidFill>
                <a:srgbClr val="0F0F0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1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Oswald"/>
                <a:ea typeface="Oswald"/>
                <a:cs typeface="Oswald"/>
                <a:sym typeface="Oswald"/>
              </a:rPr>
              <a:t>Model Performance: Actuals vs Predictions</a:t>
            </a:r>
            <a:endParaRPr/>
          </a:p>
        </p:txBody>
      </p:sp>
      <p:pic>
        <p:nvPicPr>
          <p:cNvPr id="126" name="Google Shape;12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702700"/>
            <a:ext cx="6257200" cy="303615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1"/>
          <p:cNvSpPr txBox="1">
            <a:spLocks noGrp="1"/>
          </p:cNvSpPr>
          <p:nvPr>
            <p:ph type="body" idx="4294967295"/>
          </p:nvPr>
        </p:nvSpPr>
        <p:spPr>
          <a:xfrm>
            <a:off x="6257200" y="2365475"/>
            <a:ext cx="2940300" cy="157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Diesel Sales Results</a:t>
            </a:r>
            <a:endParaRPr sz="1150" b="1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950" b="1">
                <a:solidFill>
                  <a:srgbClr val="0F0F0F"/>
                </a:solidFill>
                <a:latin typeface="Courier New"/>
                <a:ea typeface="Courier New"/>
                <a:cs typeface="Courier New"/>
                <a:sym typeface="Courier New"/>
              </a:rPr>
              <a:t>two_week - RMSE: 1399.3, MAPE: 222.1</a:t>
            </a:r>
            <a:endParaRPr sz="950" b="1">
              <a:solidFill>
                <a:srgbClr val="0F0F0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950" b="1">
                <a:solidFill>
                  <a:srgbClr val="0F0F0F"/>
                </a:solidFill>
                <a:latin typeface="Courier New"/>
                <a:ea typeface="Courier New"/>
                <a:cs typeface="Courier New"/>
                <a:sym typeface="Courier New"/>
              </a:rPr>
              <a:t>three_week - RMSE: 1203.8, MAPE: 178.4</a:t>
            </a:r>
            <a:endParaRPr sz="950" b="1">
              <a:solidFill>
                <a:srgbClr val="0F0F0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950" b="1">
                <a:solidFill>
                  <a:srgbClr val="0F0F0F"/>
                </a:solidFill>
                <a:latin typeface="Courier New"/>
                <a:ea typeface="Courier New"/>
                <a:cs typeface="Courier New"/>
                <a:sym typeface="Courier New"/>
              </a:rPr>
              <a:t>six_month - RMSE: 1119.0, MAPE: 83.6</a:t>
            </a:r>
            <a:endParaRPr sz="950" b="1">
              <a:solidFill>
                <a:srgbClr val="0F0F0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950" b="1">
                <a:solidFill>
                  <a:srgbClr val="0F0F0F"/>
                </a:solidFill>
                <a:latin typeface="Courier New"/>
                <a:ea typeface="Courier New"/>
                <a:cs typeface="Courier New"/>
                <a:sym typeface="Courier New"/>
              </a:rPr>
              <a:t>one_year - RMSE: 1298.1, MAPE: 93.2</a:t>
            </a:r>
            <a:endParaRPr sz="950" b="1">
              <a:solidFill>
                <a:srgbClr val="0F0F0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Paradigm">
  <a:themeElements>
    <a:clrScheme name="Paradigm">
      <a:dk1>
        <a:srgbClr val="31394D"/>
      </a:dk1>
      <a:lt1>
        <a:srgbClr val="FFFFFF"/>
      </a:lt1>
      <a:dk2>
        <a:srgbClr val="666666"/>
      </a:dk2>
      <a:lt2>
        <a:srgbClr val="626B73"/>
      </a:lt2>
      <a:accent1>
        <a:srgbClr val="002F4A"/>
      </a:accent1>
      <a:accent2>
        <a:srgbClr val="D9C4B1"/>
      </a:accent2>
      <a:accent3>
        <a:srgbClr val="EDE3DA"/>
      </a:accent3>
      <a:accent4>
        <a:srgbClr val="B85741"/>
      </a:accent4>
      <a:accent5>
        <a:srgbClr val="009384"/>
      </a:accent5>
      <a:accent6>
        <a:srgbClr val="D0F6FF"/>
      </a:accent6>
      <a:hlink>
        <a:srgbClr val="009384"/>
      </a:hlink>
      <a:folHlink>
        <a:srgbClr val="0093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1662</Words>
  <Application>Microsoft Macintosh PowerPoint</Application>
  <PresentationFormat>On-screen Show (16:9)</PresentationFormat>
  <Paragraphs>189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Courier New</vt:lpstr>
      <vt:lpstr>Merriweather</vt:lpstr>
      <vt:lpstr>Arial</vt:lpstr>
      <vt:lpstr>Proxima Nova</vt:lpstr>
      <vt:lpstr>Roboto</vt:lpstr>
      <vt:lpstr>Oswald</vt:lpstr>
      <vt:lpstr>Paradigm</vt:lpstr>
      <vt:lpstr>Maverik Revenue Forecast</vt:lpstr>
      <vt:lpstr>Project Objective </vt:lpstr>
      <vt:lpstr>Business Problems &amp; Risks</vt:lpstr>
      <vt:lpstr>Results</vt:lpstr>
      <vt:lpstr>Prophet Model</vt:lpstr>
      <vt:lpstr>Model Benefits</vt:lpstr>
      <vt:lpstr>Model Performance: Actuals vs Predictions</vt:lpstr>
      <vt:lpstr>Model Performance: Actuals vs Predictions</vt:lpstr>
      <vt:lpstr>Model Performance: Actuals vs Predictions</vt:lpstr>
      <vt:lpstr>Model Performance: Actuals vs Predictions</vt:lpstr>
      <vt:lpstr>Additional Findings &amp; Adjustments</vt:lpstr>
      <vt:lpstr>Adding National Diesel Prices</vt:lpstr>
      <vt:lpstr>Conclusion </vt:lpstr>
      <vt:lpstr>THANK YOU</vt:lpstr>
      <vt:lpstr>Appendix</vt:lpstr>
      <vt:lpstr>Prophet Model Rolling Forecast Overview</vt:lpstr>
      <vt:lpstr>Feature Selection</vt:lpstr>
      <vt:lpstr>Correlations</vt:lpstr>
      <vt:lpstr>Correlations</vt:lpstr>
      <vt:lpstr>Seasonal Decomposition - Unleaded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Maverik Revenue Forecast</dc:title>
  <cp:lastModifiedBy>Roman Brock</cp:lastModifiedBy>
  <cp:revision>1</cp:revision>
  <dcterms:modified xsi:type="dcterms:W3CDTF">2023-11-29T03:23:59Z</dcterms:modified>
</cp:coreProperties>
</file>